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39" r:id="rId4"/>
    <p:sldId id="341" r:id="rId5"/>
    <p:sldId id="342" r:id="rId6"/>
    <p:sldId id="344" r:id="rId7"/>
    <p:sldId id="345" r:id="rId8"/>
    <p:sldId id="346" r:id="rId9"/>
    <p:sldId id="347" r:id="rId10"/>
    <p:sldId id="348" r:id="rId11"/>
    <p:sldId id="349" r:id="rId12"/>
    <p:sldId id="350" r:id="rId13"/>
    <p:sldId id="340" r:id="rId14"/>
    <p:sldId id="332" r:id="rId15"/>
    <p:sldId id="333" r:id="rId16"/>
    <p:sldId id="263" r:id="rId17"/>
    <p:sldId id="334" r:id="rId18"/>
    <p:sldId id="331" r:id="rId19"/>
    <p:sldId id="265" r:id="rId20"/>
    <p:sldId id="266" r:id="rId21"/>
    <p:sldId id="335" r:id="rId22"/>
    <p:sldId id="336" r:id="rId23"/>
    <p:sldId id="327" r:id="rId24"/>
    <p:sldId id="330" r:id="rId25"/>
    <p:sldId id="326" r:id="rId26"/>
    <p:sldId id="328" r:id="rId27"/>
    <p:sldId id="272" r:id="rId28"/>
    <p:sldId id="273" r:id="rId29"/>
    <p:sldId id="268" r:id="rId30"/>
    <p:sldId id="269" r:id="rId31"/>
    <p:sldId id="270" r:id="rId32"/>
    <p:sldId id="271" r:id="rId33"/>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1574"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4305554"/>
            <a:ext cx="13004800" cy="1950212"/>
          </a:xfrm>
          <a:prstGeom prst="rect">
            <a:avLst/>
          </a:prstGeom>
        </p:spPr>
      </p:pic>
      <p:sp>
        <p:nvSpPr>
          <p:cNvPr id="4" name="TextBox 3"/>
          <p:cNvSpPr txBox="1"/>
          <p:nvPr/>
        </p:nvSpPr>
        <p:spPr>
          <a:xfrm>
            <a:off x="0" y="4394200"/>
            <a:ext cx="13004800" cy="1158240"/>
          </a:xfrm>
          <a:prstGeom prst="rect">
            <a:avLst/>
          </a:prstGeom>
        </p:spPr>
        <p:txBody>
          <a:bodyPr wrap="none" lIns="254000" tIns="0" rIns="254000" bIns="0" anchor="t"/>
          <a:lstStyle/>
          <a:p>
            <a:pPr algn="ctr"/>
            <a:r>
              <a:rPr lang="en-US" sz="7600" b="1">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5679440"/>
            <a:ext cx="13004800" cy="487680"/>
          </a:xfrm>
          <a:prstGeom prst="rect">
            <a:avLst/>
          </a:prstGeom>
        </p:spPr>
        <p:txBody>
          <a:bodyPr wrap="none" lIns="254000" tIns="0" rIns="254000" bIns="0" anchor="t"/>
          <a:lstStyle/>
          <a:p>
            <a:pPr algn="ctr"/>
            <a:r>
              <a:rPr lang="en-US" sz="3200" b="1" dirty="0">
                <a:solidFill>
                  <a:srgbClr val="FFFF00"/>
                </a:solidFill>
                <a:effectLst>
                  <a:outerShdw blurRad="30000" dist="30000" dir="2700000">
                    <a:srgbClr val="000000">
                      <a:alpha val="50000"/>
                    </a:srgbClr>
                  </a:outerShdw>
                </a:effectLst>
                <a:latin typeface="Roboto-Light"/>
              </a:rPr>
              <a:t>DECLARING WHAT MAKES YOU A 'MUST-HAVE'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DECLARING WHAT MAKES YOU A 'MUST-HAVE'</a:t>
            </a:r>
          </a:p>
        </p:txBody>
      </p:sp>
      <p:sp>
        <p:nvSpPr>
          <p:cNvPr id="6" name="TextBox 5">
            <a:extLst>
              <a:ext uri="{FF2B5EF4-FFF2-40B4-BE49-F238E27FC236}">
                <a16:creationId xmlns:a16="http://schemas.microsoft.com/office/drawing/2014/main" id="{D9BBCC6A-44CB-4400-A4AF-D37A20A7DBE6}"/>
              </a:ext>
            </a:extLst>
          </p:cNvPr>
          <p:cNvSpPr txBox="1"/>
          <p:nvPr/>
        </p:nvSpPr>
        <p:spPr>
          <a:xfrm>
            <a:off x="279400" y="2514600"/>
            <a:ext cx="12446000" cy="3600986"/>
          </a:xfrm>
          <a:prstGeom prst="rect">
            <a:avLst/>
          </a:prstGeom>
          <a:noFill/>
        </p:spPr>
        <p:txBody>
          <a:bodyPr wrap="square" rtlCol="0">
            <a:spAutoFit/>
          </a:bodyPr>
          <a:lstStyle/>
          <a:p>
            <a:pPr algn="ctr"/>
            <a:r>
              <a:rPr lang="en-US" sz="3800" dirty="0">
                <a:solidFill>
                  <a:schemeClr val="bg1"/>
                </a:solidFill>
                <a:latin typeface="Roboto-Bold"/>
              </a:rPr>
              <a:t> List all </a:t>
            </a:r>
            <a:r>
              <a:rPr lang="en-US" sz="3800" b="1" dirty="0">
                <a:solidFill>
                  <a:srgbClr val="FFFF00"/>
                </a:solidFill>
                <a:latin typeface="Roboto-Bold"/>
              </a:rPr>
              <a:t>FALSE BELIEFS</a:t>
            </a:r>
            <a:r>
              <a:rPr lang="en-US" sz="3800" dirty="0">
                <a:solidFill>
                  <a:srgbClr val="FFFF00"/>
                </a:solidFill>
                <a:latin typeface="Roboto-Bold"/>
              </a:rPr>
              <a:t> </a:t>
            </a:r>
            <a:r>
              <a:rPr lang="en-US" sz="3800" dirty="0">
                <a:solidFill>
                  <a:schemeClr val="bg1"/>
                </a:solidFill>
                <a:latin typeface="Roboto-Bold"/>
              </a:rPr>
              <a:t>that are being perpetuated by other experts or people they may be following for advice. The myths you believe are KILLING their chances of success or forcing them down a path of delayed relief.   These are likely the very beliefs fueling your dream client’s fears and insecurities.</a:t>
            </a:r>
          </a:p>
        </p:txBody>
      </p:sp>
      <p:sp>
        <p:nvSpPr>
          <p:cNvPr id="7" name="TextBox 6">
            <a:extLst>
              <a:ext uri="{FF2B5EF4-FFF2-40B4-BE49-F238E27FC236}">
                <a16:creationId xmlns:a16="http://schemas.microsoft.com/office/drawing/2014/main" id="{E1396ED0-AE2B-4981-B1DC-9DCE98D6B370}"/>
              </a:ext>
            </a:extLst>
          </p:cNvPr>
          <p:cNvSpPr txBox="1"/>
          <p:nvPr/>
        </p:nvSpPr>
        <p:spPr>
          <a:xfrm>
            <a:off x="279400" y="6770906"/>
            <a:ext cx="12446000" cy="2431435"/>
          </a:xfrm>
          <a:prstGeom prst="rect">
            <a:avLst/>
          </a:prstGeom>
          <a:noFill/>
        </p:spPr>
        <p:txBody>
          <a:bodyPr wrap="square" rtlCol="0">
            <a:spAutoFit/>
          </a:bodyPr>
          <a:lstStyle/>
          <a:p>
            <a:pPr algn="ctr"/>
            <a:r>
              <a:rPr lang="en-US" sz="3800" dirty="0">
                <a:solidFill>
                  <a:schemeClr val="bg1"/>
                </a:solidFill>
                <a:latin typeface="Roboto-Bold"/>
              </a:rPr>
              <a:t> Pause this video again and make a list entitled “</a:t>
            </a:r>
            <a:r>
              <a:rPr lang="en-US" sz="3800" b="1" dirty="0">
                <a:solidFill>
                  <a:srgbClr val="FFFF00"/>
                </a:solidFill>
                <a:latin typeface="Roboto-Bold"/>
              </a:rPr>
              <a:t>FALSE BELIEFS</a:t>
            </a:r>
            <a:r>
              <a:rPr lang="en-US" sz="3800" b="1" dirty="0">
                <a:solidFill>
                  <a:schemeClr val="bg1"/>
                </a:solidFill>
                <a:latin typeface="Roboto-Bold"/>
              </a:rPr>
              <a:t>”. </a:t>
            </a:r>
            <a:r>
              <a:rPr lang="en-US" sz="3800" dirty="0">
                <a:solidFill>
                  <a:schemeClr val="bg1"/>
                </a:solidFill>
                <a:latin typeface="Roboto-Bold"/>
              </a:rPr>
              <a:t>And fill that list with all the things you believe are stopping or slowing down your dream client’s success.  See you in a bit!</a:t>
            </a:r>
          </a:p>
        </p:txBody>
      </p:sp>
    </p:spTree>
    <p:extLst>
      <p:ext uri="{BB962C8B-B14F-4D97-AF65-F5344CB8AC3E}">
        <p14:creationId xmlns:p14="http://schemas.microsoft.com/office/powerpoint/2010/main" val="323739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THE 5 COMPONENTS</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PUTTING IT ALL TOGETHER</a:t>
            </a:r>
          </a:p>
        </p:txBody>
      </p:sp>
      <p:sp>
        <p:nvSpPr>
          <p:cNvPr id="6" name="TextBox 5">
            <a:extLst>
              <a:ext uri="{FF2B5EF4-FFF2-40B4-BE49-F238E27FC236}">
                <a16:creationId xmlns:a16="http://schemas.microsoft.com/office/drawing/2014/main" id="{D9BBCC6A-44CB-4400-A4AF-D37A20A7DBE6}"/>
              </a:ext>
            </a:extLst>
          </p:cNvPr>
          <p:cNvSpPr txBox="1"/>
          <p:nvPr/>
        </p:nvSpPr>
        <p:spPr>
          <a:xfrm>
            <a:off x="279400" y="2913421"/>
            <a:ext cx="12446000" cy="2431435"/>
          </a:xfrm>
          <a:prstGeom prst="rect">
            <a:avLst/>
          </a:prstGeom>
          <a:noFill/>
        </p:spPr>
        <p:txBody>
          <a:bodyPr wrap="square" rtlCol="0">
            <a:spAutoFit/>
          </a:bodyPr>
          <a:lstStyle/>
          <a:p>
            <a:pPr algn="ctr"/>
            <a:r>
              <a:rPr lang="en-US" sz="3800" dirty="0">
                <a:solidFill>
                  <a:schemeClr val="bg1"/>
                </a:solidFill>
                <a:latin typeface="Roboto-Bold"/>
              </a:rPr>
              <a:t>The three activities that you just did: Your </a:t>
            </a:r>
            <a:r>
              <a:rPr lang="en-US" sz="3800" b="1" dirty="0">
                <a:solidFill>
                  <a:srgbClr val="FFFF00"/>
                </a:solidFill>
                <a:latin typeface="Roboto-Bold"/>
              </a:rPr>
              <a:t>Program Benefits List</a:t>
            </a:r>
            <a:r>
              <a:rPr lang="en-US" sz="3800" dirty="0">
                <a:solidFill>
                  <a:schemeClr val="bg1"/>
                </a:solidFill>
                <a:latin typeface="Roboto-Bold"/>
              </a:rPr>
              <a:t>, your </a:t>
            </a:r>
            <a:r>
              <a:rPr lang="en-US" sz="3800" b="1" dirty="0">
                <a:solidFill>
                  <a:srgbClr val="FFFF00"/>
                </a:solidFill>
                <a:latin typeface="Roboto-Bold"/>
              </a:rPr>
              <a:t>Excuse Solution Table</a:t>
            </a:r>
            <a:r>
              <a:rPr lang="en-US" sz="3800" dirty="0">
                <a:solidFill>
                  <a:schemeClr val="bg1"/>
                </a:solidFill>
                <a:latin typeface="Roboto-Bold"/>
              </a:rPr>
              <a:t>, and your list of </a:t>
            </a:r>
            <a:r>
              <a:rPr lang="en-US" sz="3800" b="1" dirty="0">
                <a:solidFill>
                  <a:srgbClr val="FFFF00"/>
                </a:solidFill>
                <a:latin typeface="Roboto-Bold"/>
              </a:rPr>
              <a:t>False Beliefs </a:t>
            </a:r>
            <a:r>
              <a:rPr lang="en-US" sz="3800" dirty="0">
                <a:solidFill>
                  <a:schemeClr val="bg1"/>
                </a:solidFill>
                <a:latin typeface="Roboto-Bold"/>
              </a:rPr>
              <a:t>contain the content that you will draw from when you structure your communications. </a:t>
            </a:r>
          </a:p>
        </p:txBody>
      </p:sp>
      <p:sp>
        <p:nvSpPr>
          <p:cNvPr id="7" name="TextBox 6">
            <a:extLst>
              <a:ext uri="{FF2B5EF4-FFF2-40B4-BE49-F238E27FC236}">
                <a16:creationId xmlns:a16="http://schemas.microsoft.com/office/drawing/2014/main" id="{E1396ED0-AE2B-4981-B1DC-9DCE98D6B370}"/>
              </a:ext>
            </a:extLst>
          </p:cNvPr>
          <p:cNvSpPr txBox="1"/>
          <p:nvPr/>
        </p:nvSpPr>
        <p:spPr>
          <a:xfrm>
            <a:off x="279400" y="6128615"/>
            <a:ext cx="12446000" cy="1846659"/>
          </a:xfrm>
          <a:prstGeom prst="rect">
            <a:avLst/>
          </a:prstGeom>
          <a:noFill/>
        </p:spPr>
        <p:txBody>
          <a:bodyPr wrap="square" rtlCol="0">
            <a:spAutoFit/>
          </a:bodyPr>
          <a:lstStyle/>
          <a:p>
            <a:pPr algn="ctr"/>
            <a:r>
              <a:rPr lang="en-US" sz="3800" dirty="0">
                <a:solidFill>
                  <a:schemeClr val="bg1"/>
                </a:solidFill>
                <a:latin typeface="Roboto-Bold"/>
              </a:rPr>
              <a:t>Every time you communicate to the marketplace, you’ll pick a couple of things from each list to structure your message.  Using the following guidelines:</a:t>
            </a:r>
          </a:p>
        </p:txBody>
      </p:sp>
    </p:spTree>
    <p:extLst>
      <p:ext uri="{BB962C8B-B14F-4D97-AF65-F5344CB8AC3E}">
        <p14:creationId xmlns:p14="http://schemas.microsoft.com/office/powerpoint/2010/main" val="98712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27709"/>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THE 5 COMPONENTS</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PUTTING IT ALL TOGETHER</a:t>
            </a:r>
          </a:p>
        </p:txBody>
      </p:sp>
      <p:sp>
        <p:nvSpPr>
          <p:cNvPr id="6" name="TextBox 5">
            <a:extLst>
              <a:ext uri="{FF2B5EF4-FFF2-40B4-BE49-F238E27FC236}">
                <a16:creationId xmlns:a16="http://schemas.microsoft.com/office/drawing/2014/main" id="{D9BBCC6A-44CB-4400-A4AF-D37A20A7DBE6}"/>
              </a:ext>
            </a:extLst>
          </p:cNvPr>
          <p:cNvSpPr txBox="1"/>
          <p:nvPr/>
        </p:nvSpPr>
        <p:spPr>
          <a:xfrm>
            <a:off x="139700" y="2668653"/>
            <a:ext cx="12725400" cy="6247864"/>
          </a:xfrm>
          <a:prstGeom prst="rect">
            <a:avLst/>
          </a:prstGeom>
          <a:noFill/>
        </p:spPr>
        <p:txBody>
          <a:bodyPr wrap="square" rtlCol="0">
            <a:spAutoFit/>
          </a:bodyPr>
          <a:lstStyle/>
          <a:p>
            <a:pPr marL="571500" lvl="0" indent="-571500">
              <a:buFont typeface="Arial" panose="020B0604020202020204" pitchFamily="34" charset="0"/>
              <a:buChar char="•"/>
            </a:pPr>
            <a:r>
              <a:rPr lang="en-US" sz="4000" dirty="0">
                <a:solidFill>
                  <a:schemeClr val="bg1"/>
                </a:solidFill>
                <a:latin typeface="Roboto-Bold"/>
              </a:rPr>
              <a:t>Pull something from the </a:t>
            </a:r>
            <a:r>
              <a:rPr lang="en-US" sz="4000" b="1" dirty="0">
                <a:solidFill>
                  <a:srgbClr val="FFFF00"/>
                </a:solidFill>
                <a:latin typeface="Roboto-Bold"/>
              </a:rPr>
              <a:t>FALSE BELIEFS </a:t>
            </a:r>
            <a:r>
              <a:rPr lang="en-US" sz="4000" dirty="0">
                <a:solidFill>
                  <a:schemeClr val="bg1"/>
                </a:solidFill>
                <a:latin typeface="Roboto-Bold"/>
              </a:rPr>
              <a:t>list.</a:t>
            </a:r>
          </a:p>
          <a:p>
            <a:pPr lvl="0"/>
            <a:endParaRPr lang="en-US" sz="4000" dirty="0">
              <a:solidFill>
                <a:schemeClr val="bg1"/>
              </a:solidFill>
              <a:latin typeface="Roboto-Bold"/>
            </a:endParaRPr>
          </a:p>
          <a:p>
            <a:pPr marL="571500" lvl="0" indent="-571500">
              <a:buFont typeface="Arial" panose="020B0604020202020204" pitchFamily="34" charset="0"/>
              <a:buChar char="•"/>
            </a:pPr>
            <a:r>
              <a:rPr lang="en-US" sz="4000" dirty="0">
                <a:solidFill>
                  <a:schemeClr val="bg1"/>
                </a:solidFill>
                <a:latin typeface="Roboto-Bold"/>
              </a:rPr>
              <a:t>Pull some powerful points from your </a:t>
            </a:r>
            <a:r>
              <a:rPr lang="en-US" sz="4000" b="1" dirty="0">
                <a:solidFill>
                  <a:srgbClr val="FFFF00"/>
                </a:solidFill>
                <a:latin typeface="Roboto-Bold"/>
              </a:rPr>
              <a:t>TORTURE</a:t>
            </a:r>
            <a:r>
              <a:rPr lang="en-US" sz="4000" dirty="0">
                <a:solidFill>
                  <a:schemeClr val="bg1"/>
                </a:solidFill>
                <a:latin typeface="Roboto-Bold"/>
              </a:rPr>
              <a:t> list.</a:t>
            </a:r>
          </a:p>
          <a:p>
            <a:pPr lvl="0"/>
            <a:endParaRPr lang="en-US" sz="4000" dirty="0">
              <a:solidFill>
                <a:schemeClr val="bg1"/>
              </a:solidFill>
              <a:latin typeface="Roboto-Bold"/>
            </a:endParaRPr>
          </a:p>
          <a:p>
            <a:pPr marL="571500" lvl="0" indent="-571500">
              <a:buFont typeface="Arial" panose="020B0604020202020204" pitchFamily="34" charset="0"/>
              <a:buChar char="•"/>
            </a:pPr>
            <a:r>
              <a:rPr lang="en-US" sz="4000" dirty="0">
                <a:solidFill>
                  <a:schemeClr val="bg1"/>
                </a:solidFill>
                <a:latin typeface="Roboto-Bold"/>
              </a:rPr>
              <a:t>Pull something from the </a:t>
            </a:r>
            <a:r>
              <a:rPr lang="en-US" sz="4000" b="1" dirty="0">
                <a:solidFill>
                  <a:srgbClr val="FFFF00"/>
                </a:solidFill>
                <a:latin typeface="Roboto-Bold"/>
              </a:rPr>
              <a:t>Excuse</a:t>
            </a:r>
            <a:r>
              <a:rPr lang="en-US" sz="4000" dirty="0">
                <a:solidFill>
                  <a:schemeClr val="bg1"/>
                </a:solidFill>
                <a:latin typeface="Roboto-Bold"/>
              </a:rPr>
              <a:t> column of the </a:t>
            </a:r>
            <a:r>
              <a:rPr lang="en-US" sz="4000" b="1" dirty="0">
                <a:solidFill>
                  <a:srgbClr val="FFFF00"/>
                </a:solidFill>
                <a:latin typeface="Roboto-Bold"/>
              </a:rPr>
              <a:t>EXCUSE-SOLUTION</a:t>
            </a:r>
            <a:r>
              <a:rPr lang="en-US" sz="4000" dirty="0">
                <a:solidFill>
                  <a:schemeClr val="bg1"/>
                </a:solidFill>
                <a:latin typeface="Roboto-Bold"/>
              </a:rPr>
              <a:t> list.</a:t>
            </a:r>
          </a:p>
          <a:p>
            <a:pPr lvl="0"/>
            <a:endParaRPr lang="en-US" sz="4000" dirty="0">
              <a:solidFill>
                <a:schemeClr val="bg1"/>
              </a:solidFill>
              <a:latin typeface="Roboto-Bold"/>
            </a:endParaRPr>
          </a:p>
          <a:p>
            <a:pPr marL="571500" lvl="0" indent="-571500">
              <a:buFont typeface="Arial" panose="020B0604020202020204" pitchFamily="34" charset="0"/>
              <a:buChar char="•"/>
            </a:pPr>
            <a:r>
              <a:rPr lang="en-US" sz="4000" dirty="0">
                <a:solidFill>
                  <a:schemeClr val="bg1"/>
                </a:solidFill>
                <a:latin typeface="Roboto-Bold"/>
              </a:rPr>
              <a:t>Pull something from your </a:t>
            </a:r>
            <a:r>
              <a:rPr lang="en-US" sz="4000" b="1" dirty="0">
                <a:solidFill>
                  <a:srgbClr val="FFFF00"/>
                </a:solidFill>
                <a:latin typeface="Roboto-Bold"/>
              </a:rPr>
              <a:t>BLISS</a:t>
            </a:r>
            <a:r>
              <a:rPr lang="en-US" sz="4000" b="1" dirty="0">
                <a:solidFill>
                  <a:schemeClr val="bg1"/>
                </a:solidFill>
                <a:latin typeface="Roboto-Bold"/>
              </a:rPr>
              <a:t> </a:t>
            </a:r>
            <a:r>
              <a:rPr lang="en-US" sz="4000" dirty="0">
                <a:solidFill>
                  <a:schemeClr val="bg1"/>
                </a:solidFill>
                <a:latin typeface="Roboto-Bold"/>
              </a:rPr>
              <a:t>list.</a:t>
            </a:r>
          </a:p>
          <a:p>
            <a:pPr lvl="0"/>
            <a:endParaRPr lang="en-US" sz="4000" dirty="0">
              <a:solidFill>
                <a:schemeClr val="bg1"/>
              </a:solidFill>
              <a:latin typeface="Roboto-Bold"/>
            </a:endParaRPr>
          </a:p>
          <a:p>
            <a:pPr marL="571500" lvl="0" indent="-571500">
              <a:buFont typeface="Arial" panose="020B0604020202020204" pitchFamily="34" charset="0"/>
              <a:buChar char="•"/>
            </a:pPr>
            <a:r>
              <a:rPr lang="en-US" sz="4000" dirty="0">
                <a:solidFill>
                  <a:schemeClr val="bg1"/>
                </a:solidFill>
                <a:latin typeface="Roboto-Bold"/>
              </a:rPr>
              <a:t>Pull something from your </a:t>
            </a:r>
            <a:r>
              <a:rPr lang="en-US" sz="4000" b="1" dirty="0">
                <a:solidFill>
                  <a:srgbClr val="FFFF00"/>
                </a:solidFill>
                <a:latin typeface="Roboto-Bold"/>
              </a:rPr>
              <a:t>PROGRAM BENEFITS</a:t>
            </a:r>
            <a:r>
              <a:rPr lang="en-US" sz="4000" dirty="0">
                <a:solidFill>
                  <a:srgbClr val="FFFF00"/>
                </a:solidFill>
                <a:latin typeface="Roboto-Bold"/>
              </a:rPr>
              <a:t> </a:t>
            </a:r>
            <a:r>
              <a:rPr lang="en-US" sz="4000" dirty="0">
                <a:solidFill>
                  <a:schemeClr val="bg1"/>
                </a:solidFill>
                <a:latin typeface="Roboto-Bold"/>
              </a:rPr>
              <a:t>list.</a:t>
            </a:r>
          </a:p>
        </p:txBody>
      </p:sp>
    </p:spTree>
    <p:extLst>
      <p:ext uri="{BB962C8B-B14F-4D97-AF65-F5344CB8AC3E}">
        <p14:creationId xmlns:p14="http://schemas.microsoft.com/office/powerpoint/2010/main" val="373550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3200" b="1" dirty="0">
                <a:solidFill>
                  <a:srgbClr val="FFFF00"/>
                </a:solidFill>
                <a:effectLst>
                  <a:outerShdw blurRad="30000" dist="30000" dir="2700000">
                    <a:srgbClr val="000000">
                      <a:alpha val="50000"/>
                    </a:srgbClr>
                  </a:outerShdw>
                </a:effectLst>
                <a:latin typeface="Roboto-Light"/>
              </a:rPr>
              <a:t>DECLARING WHAT MAKES YOU A 'MUST-HAVE'</a:t>
            </a:r>
          </a:p>
        </p:txBody>
      </p:sp>
    </p:spTree>
    <p:extLst>
      <p:ext uri="{BB962C8B-B14F-4D97-AF65-F5344CB8AC3E}">
        <p14:creationId xmlns:p14="http://schemas.microsoft.com/office/powerpoint/2010/main" val="334127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4" name="Picture 3"/>
          <p:cNvPicPr>
            <a:picLocks noChangeAspect="1"/>
          </p:cNvPicPr>
          <p:nvPr/>
        </p:nvPicPr>
        <p:blipFill>
          <a:blip r:embed="rId3"/>
          <a:stretch>
            <a:fillRect/>
          </a:stretch>
        </p:blipFill>
        <p:spPr>
          <a:xfrm>
            <a:off x="0" y="0"/>
            <a:ext cx="13004800" cy="1158240"/>
          </a:xfrm>
          <a:prstGeom prst="rect">
            <a:avLst/>
          </a:prstGeom>
        </p:spPr>
      </p:pic>
      <p:sp>
        <p:nvSpPr>
          <p:cNvPr id="5" name="TextBox 4"/>
          <p:cNvSpPr txBox="1"/>
          <p:nvPr/>
        </p:nvSpPr>
        <p:spPr>
          <a:xfrm>
            <a:off x="0" y="0"/>
            <a:ext cx="13004800" cy="1158240"/>
          </a:xfrm>
          <a:prstGeom prst="rect">
            <a:avLst/>
          </a:prstGeom>
        </p:spPr>
        <p:txBody>
          <a:bodyPr wrap="none" lIns="254000" tIns="0" rIns="254000" bIns="0" anchor="t"/>
          <a:lstStyle/>
          <a:p>
            <a:pPr algn="ctr"/>
            <a:r>
              <a:rPr lang="en-US" sz="7600" b="1">
                <a:solidFill>
                  <a:srgbClr val="FFFFFF"/>
                </a:solidFill>
                <a:effectLst>
                  <a:outerShdw blurRad="30000" dist="30000" dir="2700000">
                    <a:srgbClr val="000000">
                      <a:alpha val="50000"/>
                    </a:srgbClr>
                  </a:outerShdw>
                </a:effectLst>
                <a:latin typeface="Roboto-Bold"/>
              </a:rPr>
              <a:t>IGNITING THE SPARK!</a:t>
            </a:r>
          </a:p>
        </p:txBody>
      </p:sp>
    </p:spTree>
    <p:extLst>
      <p:ext uri="{BB962C8B-B14F-4D97-AF65-F5344CB8AC3E}">
        <p14:creationId xmlns:p14="http://schemas.microsoft.com/office/powerpoint/2010/main" val="390686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4" name="Picture 3"/>
          <p:cNvPicPr>
            <a:picLocks noChangeAspect="1"/>
          </p:cNvPicPr>
          <p:nvPr/>
        </p:nvPicPr>
        <p:blipFill>
          <a:blip r:embed="rId3"/>
          <a:stretch>
            <a:fillRect/>
          </a:stretch>
        </p:blipFill>
        <p:spPr>
          <a:xfrm>
            <a:off x="0" y="0"/>
            <a:ext cx="13004800" cy="1158240"/>
          </a:xfrm>
          <a:prstGeom prst="rect">
            <a:avLst/>
          </a:prstGeom>
        </p:spPr>
      </p:pic>
      <p:sp>
        <p:nvSpPr>
          <p:cNvPr id="5" name="TextBox 4"/>
          <p:cNvSpPr txBox="1"/>
          <p:nvPr/>
        </p:nvSpPr>
        <p:spPr>
          <a:xfrm>
            <a:off x="0" y="0"/>
            <a:ext cx="13004800" cy="1158240"/>
          </a:xfrm>
          <a:prstGeom prst="rect">
            <a:avLst/>
          </a:prstGeom>
        </p:spPr>
        <p:txBody>
          <a:bodyPr wrap="none" lIns="254000" tIns="0" rIns="254000" bIns="0" anchor="t"/>
          <a:lstStyle/>
          <a:p>
            <a:pPr algn="ctr"/>
            <a:r>
              <a:rPr lang="en-US" sz="7600" b="1">
                <a:solidFill>
                  <a:srgbClr val="FFFFFF"/>
                </a:solidFill>
                <a:effectLst>
                  <a:outerShdw blurRad="30000" dist="30000" dir="2700000">
                    <a:srgbClr val="000000">
                      <a:alpha val="50000"/>
                    </a:srgbClr>
                  </a:outerShdw>
                </a:effectLst>
                <a:latin typeface="Roboto-Bold"/>
              </a:rPr>
              <a:t>IGNITING THE SPARK!</a:t>
            </a:r>
          </a:p>
        </p:txBody>
      </p:sp>
    </p:spTree>
    <p:extLst>
      <p:ext uri="{BB962C8B-B14F-4D97-AF65-F5344CB8AC3E}">
        <p14:creationId xmlns:p14="http://schemas.microsoft.com/office/powerpoint/2010/main" val="231333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648192"/>
            <a:ext cx="13004800" cy="1105408"/>
          </a:xfrm>
          <a:prstGeom prst="rect">
            <a:avLst/>
          </a:prstGeom>
        </p:spPr>
      </p:pic>
      <p:pic>
        <p:nvPicPr>
          <p:cNvPr id="4" name="Picture 3"/>
          <p:cNvPicPr>
            <a:picLocks noChangeAspect="1"/>
          </p:cNvPicPr>
          <p:nvPr/>
        </p:nvPicPr>
        <p:blipFill>
          <a:blip r:embed="rId3"/>
          <a:stretch>
            <a:fillRect/>
          </a:stretch>
        </p:blipFill>
        <p:spPr>
          <a:xfrm>
            <a:off x="0" y="0"/>
            <a:ext cx="13004800" cy="975360"/>
          </a:xfrm>
          <a:prstGeom prst="rect">
            <a:avLst/>
          </a:prstGeom>
        </p:spPr>
      </p:pic>
      <p:sp>
        <p:nvSpPr>
          <p:cNvPr id="5" name="TextBox 4"/>
          <p:cNvSpPr txBox="1"/>
          <p:nvPr/>
        </p:nvSpPr>
        <p:spPr>
          <a:xfrm>
            <a:off x="0" y="0"/>
            <a:ext cx="13004800" cy="975360"/>
          </a:xfrm>
          <a:prstGeom prst="rect">
            <a:avLst/>
          </a:prstGeom>
        </p:spPr>
        <p:txBody>
          <a:bodyPr wrap="none" lIns="254000" tIns="0" rIns="254000" bIns="0" anchor="t"/>
          <a:lstStyle/>
          <a:p>
            <a:pPr algn="ctr"/>
            <a:r>
              <a:rPr lang="en-US" sz="6400" b="1">
                <a:solidFill>
                  <a:srgbClr val="FFFFFF"/>
                </a:solidFill>
                <a:effectLst>
                  <a:outerShdw blurRad="30000" dist="30000" dir="2700000">
                    <a:srgbClr val="000000">
                      <a:alpha val="50000"/>
                    </a:srgbClr>
                  </a:outerShdw>
                </a:effectLst>
                <a:latin typeface="Roboto-Bold"/>
              </a:rPr>
              <a:t>DIGGING INTO THE PAIN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648192"/>
            <a:ext cx="13004800" cy="1105408"/>
          </a:xfrm>
          <a:prstGeom prst="rect">
            <a:avLst/>
          </a:prstGeom>
        </p:spPr>
      </p:pic>
      <p:pic>
        <p:nvPicPr>
          <p:cNvPr id="4" name="Picture 3"/>
          <p:cNvPicPr>
            <a:picLocks noChangeAspect="1"/>
          </p:cNvPicPr>
          <p:nvPr/>
        </p:nvPicPr>
        <p:blipFill>
          <a:blip r:embed="rId3"/>
          <a:stretch>
            <a:fillRect/>
          </a:stretch>
        </p:blipFill>
        <p:spPr>
          <a:xfrm>
            <a:off x="0" y="0"/>
            <a:ext cx="13004800" cy="975360"/>
          </a:xfrm>
          <a:prstGeom prst="rect">
            <a:avLst/>
          </a:prstGeom>
        </p:spPr>
      </p:pic>
      <p:sp>
        <p:nvSpPr>
          <p:cNvPr id="5" name="TextBox 4"/>
          <p:cNvSpPr txBox="1"/>
          <p:nvPr/>
        </p:nvSpPr>
        <p:spPr>
          <a:xfrm>
            <a:off x="0" y="0"/>
            <a:ext cx="13004800" cy="975360"/>
          </a:xfrm>
          <a:prstGeom prst="rect">
            <a:avLst/>
          </a:prstGeom>
        </p:spPr>
        <p:txBody>
          <a:bodyPr wrap="none" lIns="254000" tIns="0" rIns="254000" bIns="0" anchor="t"/>
          <a:lstStyle/>
          <a:p>
            <a:pPr algn="ctr"/>
            <a:r>
              <a:rPr lang="en-US" sz="6400" b="1">
                <a:solidFill>
                  <a:srgbClr val="FFFFFF"/>
                </a:solidFill>
                <a:effectLst>
                  <a:outerShdw blurRad="30000" dist="30000" dir="2700000">
                    <a:srgbClr val="000000">
                      <a:alpha val="50000"/>
                    </a:srgbClr>
                  </a:outerShdw>
                </a:effectLst>
                <a:latin typeface="Roboto-Bold"/>
              </a:rPr>
              <a:t>DIGGING INTO THE PAIN</a:t>
            </a:r>
          </a:p>
        </p:txBody>
      </p:sp>
    </p:spTree>
    <p:extLst>
      <p:ext uri="{BB962C8B-B14F-4D97-AF65-F5344CB8AC3E}">
        <p14:creationId xmlns:p14="http://schemas.microsoft.com/office/powerpoint/2010/main" val="353353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5E83B-59DC-4E91-8312-1615E62F3955}"/>
              </a:ext>
            </a:extLst>
          </p:cNvPr>
          <p:cNvSpPr txBox="1"/>
          <p:nvPr/>
        </p:nvSpPr>
        <p:spPr>
          <a:xfrm>
            <a:off x="711200" y="1981200"/>
            <a:ext cx="12039600" cy="7171194"/>
          </a:xfrm>
          <a:prstGeom prst="rect">
            <a:avLst/>
          </a:prstGeom>
          <a:noFill/>
        </p:spPr>
        <p:txBody>
          <a:bodyPr wrap="square" rtlCol="0">
            <a:spAutoFit/>
          </a:bodyPr>
          <a:lstStyle/>
          <a:p>
            <a:r>
              <a:rPr lang="en-US" sz="2000" dirty="0">
                <a:latin typeface="Roboto-Bold"/>
              </a:rPr>
              <a:t> </a:t>
            </a:r>
          </a:p>
          <a:p>
            <a:r>
              <a:rPr lang="en-US" sz="2000" dirty="0">
                <a:latin typeface="Roboto-Bold"/>
              </a:rPr>
              <a:t>"If you can't sell ... you're never going to have a successful business." </a:t>
            </a:r>
            <a:r>
              <a:rPr lang="en-US" sz="2000" b="1" dirty="0">
                <a:latin typeface="Roboto-Bold"/>
              </a:rPr>
              <a:t>(False Belief)</a:t>
            </a:r>
          </a:p>
          <a:p>
            <a:br>
              <a:rPr lang="en-US" sz="2000" dirty="0">
                <a:latin typeface="Roboto-Bold"/>
              </a:rPr>
            </a:br>
            <a:r>
              <a:rPr lang="en-US" sz="2000" dirty="0">
                <a:latin typeface="Roboto-Bold"/>
              </a:rPr>
              <a:t>At least according to some business gurus. Everyday I speak to </a:t>
            </a:r>
            <a:r>
              <a:rPr lang="en-US" sz="2000" b="1" dirty="0">
                <a:solidFill>
                  <a:srgbClr val="FF0000"/>
                </a:solidFill>
                <a:latin typeface="Roboto-Bold"/>
              </a:rPr>
              <a:t>discouraged</a:t>
            </a:r>
            <a:r>
              <a:rPr lang="en-US" sz="2000" dirty="0">
                <a:latin typeface="Roboto-Bold"/>
              </a:rPr>
              <a:t>, </a:t>
            </a:r>
            <a:r>
              <a:rPr lang="en-US" sz="2000" b="1" dirty="0">
                <a:solidFill>
                  <a:srgbClr val="FF0000"/>
                </a:solidFill>
                <a:latin typeface="Roboto-Bold"/>
              </a:rPr>
              <a:t>hard-working</a:t>
            </a:r>
            <a:r>
              <a:rPr lang="en-US" sz="2000" dirty="0">
                <a:latin typeface="Roboto-Bold"/>
              </a:rPr>
              <a:t>, </a:t>
            </a:r>
            <a:r>
              <a:rPr lang="en-US" sz="2000" b="1" dirty="0">
                <a:solidFill>
                  <a:srgbClr val="FF0000"/>
                </a:solidFill>
                <a:latin typeface="Roboto-Bold"/>
              </a:rPr>
              <a:t>underpaid</a:t>
            </a:r>
            <a:r>
              <a:rPr lang="en-US" sz="2000" dirty="0">
                <a:latin typeface="Roboto-Bold"/>
              </a:rPr>
              <a:t> coaches, consultants and service providers who believe this. (</a:t>
            </a:r>
            <a:r>
              <a:rPr lang="en-US" sz="2000" b="1" dirty="0">
                <a:latin typeface="Roboto-Bold"/>
              </a:rPr>
              <a:t>Torture. We SEE them</a:t>
            </a:r>
            <a:r>
              <a:rPr lang="en-US" sz="2000" dirty="0">
                <a:latin typeface="Roboto-Bold"/>
              </a:rPr>
              <a:t>)</a:t>
            </a:r>
          </a:p>
          <a:p>
            <a:br>
              <a:rPr lang="en-US" sz="2000" dirty="0">
                <a:latin typeface="Roboto-Bold"/>
              </a:rPr>
            </a:br>
            <a:r>
              <a:rPr lang="en-US" sz="2000" b="1" dirty="0">
                <a:solidFill>
                  <a:srgbClr val="FF0000"/>
                </a:solidFill>
                <a:latin typeface="Roboto-Bold"/>
              </a:rPr>
              <a:t>They're not natural salespeople</a:t>
            </a:r>
            <a:r>
              <a:rPr lang="en-US" sz="2000" dirty="0">
                <a:latin typeface="Roboto-Bold"/>
              </a:rPr>
              <a:t>, and so they believe they're always going to be </a:t>
            </a:r>
            <a:r>
              <a:rPr lang="en-US" sz="2000" b="1" dirty="0">
                <a:solidFill>
                  <a:srgbClr val="FF0000"/>
                </a:solidFill>
                <a:latin typeface="Roboto-Bold"/>
              </a:rPr>
              <a:t>fighting for clients</a:t>
            </a:r>
            <a:r>
              <a:rPr lang="en-US" sz="2000" dirty="0">
                <a:latin typeface="Roboto-Bold"/>
              </a:rPr>
              <a:t>, </a:t>
            </a:r>
            <a:r>
              <a:rPr lang="en-US" sz="2000" b="1" dirty="0">
                <a:solidFill>
                  <a:srgbClr val="FF0000"/>
                </a:solidFill>
                <a:latin typeface="Roboto-Bold"/>
              </a:rPr>
              <a:t>low-balling their rates</a:t>
            </a:r>
            <a:r>
              <a:rPr lang="en-US" sz="2000" dirty="0">
                <a:latin typeface="Roboto-Bold"/>
              </a:rPr>
              <a:t>, and will </a:t>
            </a:r>
            <a:r>
              <a:rPr lang="en-US" sz="2000" b="1" dirty="0">
                <a:solidFill>
                  <a:srgbClr val="FF0000"/>
                </a:solidFill>
                <a:latin typeface="Roboto-Bold"/>
              </a:rPr>
              <a:t>never build a successful</a:t>
            </a:r>
            <a:r>
              <a:rPr lang="en-US" sz="2000" dirty="0">
                <a:latin typeface="Roboto-Bold"/>
              </a:rPr>
              <a:t>, </a:t>
            </a:r>
            <a:r>
              <a:rPr lang="en-US" sz="2000" b="1" dirty="0">
                <a:solidFill>
                  <a:srgbClr val="FF0000"/>
                </a:solidFill>
                <a:latin typeface="Roboto-Bold"/>
              </a:rPr>
              <a:t>thriving business</a:t>
            </a:r>
            <a:r>
              <a:rPr lang="en-US" sz="2000" dirty="0">
                <a:latin typeface="Roboto-Bold"/>
              </a:rPr>
              <a:t>. </a:t>
            </a:r>
            <a:r>
              <a:rPr lang="en-US" sz="2000" b="1" dirty="0">
                <a:latin typeface="Roboto-Bold"/>
              </a:rPr>
              <a:t>(Insecurities, fears)</a:t>
            </a:r>
            <a:endParaRPr lang="en-US" sz="2000" dirty="0">
              <a:latin typeface="Roboto-Bold"/>
            </a:endParaRPr>
          </a:p>
          <a:p>
            <a:br>
              <a:rPr lang="en-US" sz="2000" dirty="0">
                <a:latin typeface="Roboto-Bold"/>
              </a:rPr>
            </a:br>
            <a:r>
              <a:rPr lang="en-US" sz="2000" dirty="0">
                <a:latin typeface="Roboto-Bold"/>
              </a:rPr>
              <a:t>But that's EXACTLY why I set up 'Become a MUST-HAVE for your DREAM Clients' </a:t>
            </a:r>
            <a:r>
              <a:rPr lang="en-US" sz="2000" b="1" dirty="0">
                <a:latin typeface="Roboto-Bold"/>
              </a:rPr>
              <a:t>(solution)</a:t>
            </a:r>
            <a:endParaRPr lang="en-US" sz="2000" dirty="0">
              <a:latin typeface="Roboto-Bold"/>
            </a:endParaRPr>
          </a:p>
          <a:p>
            <a:br>
              <a:rPr lang="en-US" sz="2000" dirty="0">
                <a:latin typeface="Roboto-Bold"/>
              </a:rPr>
            </a:br>
            <a:r>
              <a:rPr lang="en-US" sz="2000" dirty="0">
                <a:latin typeface="Roboto-Bold"/>
              </a:rPr>
              <a:t>This new, free Facebook group is specifically for coaches, consultants and service providers </a:t>
            </a:r>
            <a:r>
              <a:rPr lang="en-US" sz="2000" b="1" dirty="0">
                <a:solidFill>
                  <a:srgbClr val="FF0000"/>
                </a:solidFill>
                <a:latin typeface="Roboto-Bold"/>
              </a:rPr>
              <a:t>who want to thrive, but HATE selling</a:t>
            </a:r>
            <a:r>
              <a:rPr lang="en-US" sz="2000" dirty="0">
                <a:latin typeface="Roboto-Bold"/>
              </a:rPr>
              <a:t>. </a:t>
            </a:r>
            <a:r>
              <a:rPr lang="en-US" sz="2000" b="1" dirty="0">
                <a:latin typeface="Roboto-Bold"/>
              </a:rPr>
              <a:t>(Bliss, while acknowledging the Insecurities, fears)</a:t>
            </a:r>
            <a:endParaRPr lang="en-US" sz="2000" dirty="0">
              <a:latin typeface="Roboto-Bold"/>
            </a:endParaRPr>
          </a:p>
          <a:p>
            <a:br>
              <a:rPr lang="en-US" sz="2000" dirty="0">
                <a:latin typeface="Roboto-Bold"/>
              </a:rPr>
            </a:br>
            <a:r>
              <a:rPr lang="en-US" sz="2000" dirty="0">
                <a:latin typeface="Roboto-Bold"/>
              </a:rPr>
              <a:t>We discuss how ANY business owner can have </a:t>
            </a:r>
            <a:r>
              <a:rPr lang="en-US" sz="2000" b="1" dirty="0">
                <a:latin typeface="Roboto-Bold"/>
              </a:rPr>
              <a:t>all the success they ever want</a:t>
            </a:r>
            <a:r>
              <a:rPr lang="en-US" sz="2000" dirty="0">
                <a:latin typeface="Roboto-Bold"/>
              </a:rPr>
              <a:t>, </a:t>
            </a:r>
            <a:r>
              <a:rPr lang="en-US" sz="2000" b="1" dirty="0">
                <a:solidFill>
                  <a:srgbClr val="FF0000"/>
                </a:solidFill>
                <a:latin typeface="Roboto-Bold"/>
              </a:rPr>
              <a:t>without</a:t>
            </a:r>
            <a:r>
              <a:rPr lang="en-US" sz="2000" dirty="0">
                <a:latin typeface="Roboto-Bold"/>
              </a:rPr>
              <a:t> all the uncomfortable 'sales-y' stuff that feels weird and unnatural. They </a:t>
            </a:r>
            <a:r>
              <a:rPr lang="en-US" sz="2000" b="1" dirty="0">
                <a:latin typeface="Roboto-Bold"/>
              </a:rPr>
              <a:t>become a MUST-HAVE for their ideal clients, time after time, and stand out from their competition </a:t>
            </a:r>
            <a:r>
              <a:rPr lang="en-US" sz="2000" b="1" dirty="0">
                <a:solidFill>
                  <a:srgbClr val="FF0000"/>
                </a:solidFill>
                <a:latin typeface="Roboto-Bold"/>
              </a:rPr>
              <a:t>without</a:t>
            </a:r>
            <a:r>
              <a:rPr lang="en-US" sz="2000" dirty="0">
                <a:latin typeface="Roboto-Bold"/>
              </a:rPr>
              <a:t> needing a single sales conversation. </a:t>
            </a:r>
            <a:r>
              <a:rPr lang="en-US" sz="2000" b="1" dirty="0">
                <a:solidFill>
                  <a:srgbClr val="FF0000"/>
                </a:solidFill>
                <a:latin typeface="Roboto-Bold"/>
              </a:rPr>
              <a:t>Even if </a:t>
            </a:r>
            <a:r>
              <a:rPr lang="en-US" sz="2000" dirty="0">
                <a:latin typeface="Roboto-Bold"/>
              </a:rPr>
              <a:t>no one has ever heard of them before. </a:t>
            </a:r>
            <a:r>
              <a:rPr lang="en-US" sz="2000" b="1" dirty="0">
                <a:latin typeface="Roboto-Bold"/>
              </a:rPr>
              <a:t>(Solution: The Bliss without the pain)</a:t>
            </a:r>
            <a:endParaRPr lang="en-US" sz="2000" dirty="0">
              <a:latin typeface="Roboto-Bold"/>
            </a:endParaRPr>
          </a:p>
          <a:p>
            <a:br>
              <a:rPr lang="en-US" sz="2000" dirty="0">
                <a:latin typeface="Roboto-Bold"/>
              </a:rPr>
            </a:br>
            <a:r>
              <a:rPr lang="en-US" sz="2000" dirty="0">
                <a:latin typeface="Roboto-Bold"/>
              </a:rPr>
              <a:t>We have live Q&amp;As, support, and expert insights into just what it takes to create an in-demand, high-value business or service, </a:t>
            </a:r>
            <a:r>
              <a:rPr lang="en-US" sz="2000" b="1" dirty="0">
                <a:solidFill>
                  <a:srgbClr val="FF0000"/>
                </a:solidFill>
                <a:latin typeface="Roboto-Bold"/>
              </a:rPr>
              <a:t>without</a:t>
            </a:r>
            <a:r>
              <a:rPr lang="en-US" sz="2000" dirty="0">
                <a:latin typeface="Roboto-Bold"/>
              </a:rPr>
              <a:t> needing to be a master of marketing. </a:t>
            </a:r>
            <a:r>
              <a:rPr lang="en-US" sz="2000" b="1" dirty="0">
                <a:latin typeface="Roboto-Bold"/>
              </a:rPr>
              <a:t>(Program Bliss List/ Bliss without pain).</a:t>
            </a:r>
            <a:endParaRPr lang="en-US" sz="2000" dirty="0">
              <a:latin typeface="Roboto-Bold"/>
            </a:endParaRPr>
          </a:p>
          <a:p>
            <a:endParaRPr lang="en-US" sz="2000" dirty="0">
              <a:latin typeface="Roboto-Bold"/>
            </a:endParaRPr>
          </a:p>
        </p:txBody>
      </p:sp>
      <p:pic>
        <p:nvPicPr>
          <p:cNvPr id="3" name="Picture 2">
            <a:extLst>
              <a:ext uri="{FF2B5EF4-FFF2-40B4-BE49-F238E27FC236}">
                <a16:creationId xmlns:a16="http://schemas.microsoft.com/office/drawing/2014/main" id="{1C9EB09F-A1A5-4A3F-AAD4-CB66CE316AA3}"/>
              </a:ext>
            </a:extLst>
          </p:cNvPr>
          <p:cNvPicPr>
            <a:picLocks noChangeAspect="1"/>
          </p:cNvPicPr>
          <p:nvPr/>
        </p:nvPicPr>
        <p:blipFill>
          <a:blip r:embed="rId2"/>
          <a:stretch>
            <a:fillRect/>
          </a:stretch>
        </p:blipFill>
        <p:spPr>
          <a:xfrm>
            <a:off x="0" y="381000"/>
            <a:ext cx="13004800" cy="975360"/>
          </a:xfrm>
          <a:prstGeom prst="rect">
            <a:avLst/>
          </a:prstGeom>
        </p:spPr>
      </p:pic>
      <p:sp>
        <p:nvSpPr>
          <p:cNvPr id="4" name="TextBox 3">
            <a:extLst>
              <a:ext uri="{FF2B5EF4-FFF2-40B4-BE49-F238E27FC236}">
                <a16:creationId xmlns:a16="http://schemas.microsoft.com/office/drawing/2014/main" id="{1F388C2B-8AD8-4BA0-85BC-E8EF42D8E517}"/>
              </a:ext>
            </a:extLst>
          </p:cNvPr>
          <p:cNvSpPr txBox="1"/>
          <p:nvPr/>
        </p:nvSpPr>
        <p:spPr>
          <a:xfrm>
            <a:off x="0" y="381000"/>
            <a:ext cx="13004800" cy="975360"/>
          </a:xfrm>
          <a:prstGeom prst="rect">
            <a:avLst/>
          </a:prstGeom>
        </p:spPr>
        <p:txBody>
          <a:bodyPr wrap="none" lIns="254000" tIns="0" rIns="254000" bIns="0" anchor="t"/>
          <a:lstStyle/>
          <a:p>
            <a:pPr algn="ctr"/>
            <a:r>
              <a:rPr lang="en-US" sz="6400" b="1" dirty="0">
                <a:solidFill>
                  <a:srgbClr val="FFFFFF"/>
                </a:solidFill>
                <a:effectLst>
                  <a:outerShdw blurRad="30000" dist="30000" dir="2700000">
                    <a:srgbClr val="000000">
                      <a:alpha val="50000"/>
                    </a:srgbClr>
                  </a:outerShdw>
                </a:effectLst>
                <a:latin typeface="Roboto-Bold"/>
              </a:rPr>
              <a:t>PUTTING IT ALL TOGETHER</a:t>
            </a:r>
          </a:p>
        </p:txBody>
      </p:sp>
    </p:spTree>
    <p:extLst>
      <p:ext uri="{BB962C8B-B14F-4D97-AF65-F5344CB8AC3E}">
        <p14:creationId xmlns:p14="http://schemas.microsoft.com/office/powerpoint/2010/main" val="154000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4" name="Picture 3"/>
          <p:cNvPicPr>
            <a:picLocks noChangeAspect="1"/>
          </p:cNvPicPr>
          <p:nvPr/>
        </p:nvPicPr>
        <p:blipFill>
          <a:blip r:embed="rId3"/>
          <a:stretch>
            <a:fillRect/>
          </a:stretch>
        </p:blipFill>
        <p:spPr>
          <a:xfrm>
            <a:off x="0" y="12007"/>
            <a:ext cx="13004800" cy="975360"/>
          </a:xfrm>
          <a:prstGeom prst="rect">
            <a:avLst/>
          </a:prstGeom>
        </p:spPr>
      </p:pic>
      <p:sp>
        <p:nvSpPr>
          <p:cNvPr id="5" name="TextBox 4"/>
          <p:cNvSpPr txBox="1"/>
          <p:nvPr/>
        </p:nvSpPr>
        <p:spPr>
          <a:xfrm>
            <a:off x="0" y="12007"/>
            <a:ext cx="13004800" cy="975360"/>
          </a:xfrm>
          <a:prstGeom prst="rect">
            <a:avLst/>
          </a:prstGeom>
        </p:spPr>
        <p:txBody>
          <a:bodyPr wrap="none" lIns="254000" tIns="0" rIns="254000" bIns="0" anchor="t"/>
          <a:lstStyle/>
          <a:p>
            <a:pPr algn="ctr"/>
            <a:r>
              <a:rPr lang="en-US" sz="6400" b="1" dirty="0">
                <a:solidFill>
                  <a:srgbClr val="FFFFFF"/>
                </a:solidFill>
                <a:effectLst>
                  <a:outerShdw blurRad="30000" dist="30000" dir="2700000">
                    <a:srgbClr val="000000">
                      <a:alpha val="50000"/>
                    </a:srgbClr>
                  </a:outerShdw>
                </a:effectLst>
                <a:latin typeface="Roboto-Bold"/>
              </a:rPr>
              <a:t>BE THE LOGICAL CHOICE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DECLARING WHAT MAKES YOU A 'MUST-HAVE'</a:t>
            </a:r>
          </a:p>
        </p:txBody>
      </p:sp>
      <p:sp>
        <p:nvSpPr>
          <p:cNvPr id="8" name="TextBox 7">
            <a:extLst>
              <a:ext uri="{FF2B5EF4-FFF2-40B4-BE49-F238E27FC236}">
                <a16:creationId xmlns:a16="http://schemas.microsoft.com/office/drawing/2014/main" id="{E05C5A58-9E4C-4D51-A791-B0A3AE77DD74}"/>
              </a:ext>
            </a:extLst>
          </p:cNvPr>
          <p:cNvSpPr txBox="1"/>
          <p:nvPr/>
        </p:nvSpPr>
        <p:spPr>
          <a:xfrm>
            <a:off x="0" y="2438400"/>
            <a:ext cx="12446000" cy="1261884"/>
          </a:xfrm>
          <a:prstGeom prst="rect">
            <a:avLst/>
          </a:prstGeom>
          <a:noFill/>
        </p:spPr>
        <p:txBody>
          <a:bodyPr wrap="square" rtlCol="0">
            <a:spAutoFit/>
          </a:bodyPr>
          <a:lstStyle/>
          <a:p>
            <a:pPr algn="ctr"/>
            <a:r>
              <a:rPr lang="en-US" sz="3800" dirty="0">
                <a:solidFill>
                  <a:schemeClr val="bg1"/>
                </a:solidFill>
                <a:latin typeface="Roboto-Bold"/>
              </a:rPr>
              <a:t>In this lesson, you’re going to learn how to masterfully craft the message you communicate to your ideal client.</a:t>
            </a:r>
          </a:p>
        </p:txBody>
      </p:sp>
      <p:sp>
        <p:nvSpPr>
          <p:cNvPr id="9" name="TextBox 8">
            <a:extLst>
              <a:ext uri="{FF2B5EF4-FFF2-40B4-BE49-F238E27FC236}">
                <a16:creationId xmlns:a16="http://schemas.microsoft.com/office/drawing/2014/main" id="{B9B5DB88-FFA4-495B-BC27-9675B4253CEC}"/>
              </a:ext>
            </a:extLst>
          </p:cNvPr>
          <p:cNvSpPr txBox="1"/>
          <p:nvPr/>
        </p:nvSpPr>
        <p:spPr>
          <a:xfrm>
            <a:off x="177800" y="4049286"/>
            <a:ext cx="12446000" cy="2431435"/>
          </a:xfrm>
          <a:prstGeom prst="rect">
            <a:avLst/>
          </a:prstGeom>
          <a:noFill/>
        </p:spPr>
        <p:txBody>
          <a:bodyPr wrap="square" rtlCol="0">
            <a:spAutoFit/>
          </a:bodyPr>
          <a:lstStyle/>
          <a:p>
            <a:pPr algn="ctr"/>
            <a:r>
              <a:rPr lang="en-US" sz="3800" dirty="0">
                <a:solidFill>
                  <a:schemeClr val="bg1"/>
                </a:solidFill>
                <a:latin typeface="Roboto-Bold"/>
              </a:rPr>
              <a:t>This structure will give you the power to build instant connection, authority and trust with your dream client every time, whether you’re speaking to a large group of people or just one. </a:t>
            </a:r>
          </a:p>
        </p:txBody>
      </p:sp>
      <p:sp>
        <p:nvSpPr>
          <p:cNvPr id="10" name="TextBox 9">
            <a:extLst>
              <a:ext uri="{FF2B5EF4-FFF2-40B4-BE49-F238E27FC236}">
                <a16:creationId xmlns:a16="http://schemas.microsoft.com/office/drawing/2014/main" id="{ECB145F7-1ABA-4B10-94D5-A49E374D4AB5}"/>
              </a:ext>
            </a:extLst>
          </p:cNvPr>
          <p:cNvSpPr txBox="1"/>
          <p:nvPr/>
        </p:nvSpPr>
        <p:spPr>
          <a:xfrm>
            <a:off x="558800" y="7068124"/>
            <a:ext cx="12446000" cy="1846659"/>
          </a:xfrm>
          <a:prstGeom prst="rect">
            <a:avLst/>
          </a:prstGeom>
          <a:noFill/>
        </p:spPr>
        <p:txBody>
          <a:bodyPr wrap="square" rtlCol="0">
            <a:spAutoFit/>
          </a:bodyPr>
          <a:lstStyle/>
          <a:p>
            <a:pPr algn="ctr"/>
            <a:r>
              <a:rPr lang="en-US" sz="3800" dirty="0">
                <a:solidFill>
                  <a:schemeClr val="bg1"/>
                </a:solidFill>
                <a:latin typeface="Roboto-Bold"/>
              </a:rPr>
              <a:t>This structure will allow you to attract early interest in your offer and get your dream client ready, eager, and even asking to work with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4" name="Picture 3"/>
          <p:cNvPicPr>
            <a:picLocks noChangeAspect="1"/>
          </p:cNvPicPr>
          <p:nvPr/>
        </p:nvPicPr>
        <p:blipFill>
          <a:blip r:embed="rId3"/>
          <a:stretch>
            <a:fillRect/>
          </a:stretch>
        </p:blipFill>
        <p:spPr>
          <a:xfrm>
            <a:off x="0" y="0"/>
            <a:ext cx="13004800" cy="1889760"/>
          </a:xfrm>
          <a:prstGeom prst="rect">
            <a:avLst/>
          </a:prstGeom>
        </p:spPr>
      </p:pic>
      <p:sp>
        <p:nvSpPr>
          <p:cNvPr id="5" name="TextBox 4"/>
          <p:cNvSpPr txBox="1"/>
          <p:nvPr/>
        </p:nvSpPr>
        <p:spPr>
          <a:xfrm>
            <a:off x="0" y="0"/>
            <a:ext cx="13004800" cy="1889760"/>
          </a:xfrm>
          <a:prstGeom prst="rect">
            <a:avLst/>
          </a:prstGeom>
        </p:spPr>
        <p:txBody>
          <a:bodyPr wrap="none" lIns="254000" tIns="0" rIns="254000" bIns="0" anchor="t"/>
          <a:lstStyle/>
          <a:p>
            <a:pPr algn="ctr"/>
            <a:r>
              <a:rPr lang="en-US" sz="12400" b="1">
                <a:solidFill>
                  <a:srgbClr val="FFFFFF"/>
                </a:solidFill>
                <a:effectLst>
                  <a:outerShdw blurRad="30000" dist="30000" dir="2700000">
                    <a:srgbClr val="000000">
                      <a:alpha val="50000"/>
                    </a:srgbClr>
                  </a:outerShdw>
                </a:effectLst>
                <a:latin typeface="Roboto-Bold"/>
              </a:rPr>
              <a:t>BUILD TRUST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4" name="Picture 3"/>
          <p:cNvPicPr>
            <a:picLocks noChangeAspect="1"/>
          </p:cNvPicPr>
          <p:nvPr/>
        </p:nvPicPr>
        <p:blipFill>
          <a:blip r:embed="rId3"/>
          <a:stretch>
            <a:fillRect/>
          </a:stretch>
        </p:blipFill>
        <p:spPr>
          <a:xfrm>
            <a:off x="0" y="0"/>
            <a:ext cx="13004800" cy="1889760"/>
          </a:xfrm>
          <a:prstGeom prst="rect">
            <a:avLst/>
          </a:prstGeom>
        </p:spPr>
      </p:pic>
      <p:sp>
        <p:nvSpPr>
          <p:cNvPr id="5" name="TextBox 4"/>
          <p:cNvSpPr txBox="1"/>
          <p:nvPr/>
        </p:nvSpPr>
        <p:spPr>
          <a:xfrm>
            <a:off x="0" y="0"/>
            <a:ext cx="13004800" cy="1889760"/>
          </a:xfrm>
          <a:prstGeom prst="rect">
            <a:avLst/>
          </a:prstGeom>
        </p:spPr>
        <p:txBody>
          <a:bodyPr wrap="none" lIns="254000" tIns="0" rIns="254000" bIns="0" anchor="t"/>
          <a:lstStyle/>
          <a:p>
            <a:pPr algn="ctr"/>
            <a:r>
              <a:rPr lang="en-US" sz="12400" b="1">
                <a:solidFill>
                  <a:srgbClr val="FFFFFF"/>
                </a:solidFill>
                <a:effectLst>
                  <a:outerShdw blurRad="30000" dist="30000" dir="2700000">
                    <a:srgbClr val="000000">
                      <a:alpha val="50000"/>
                    </a:srgbClr>
                  </a:outerShdw>
                </a:effectLst>
                <a:latin typeface="Roboto-Bold"/>
              </a:rPr>
              <a:t>BUILD TRUST</a:t>
            </a:r>
          </a:p>
        </p:txBody>
      </p:sp>
    </p:spTree>
    <p:extLst>
      <p:ext uri="{BB962C8B-B14F-4D97-AF65-F5344CB8AC3E}">
        <p14:creationId xmlns:p14="http://schemas.microsoft.com/office/powerpoint/2010/main" val="38523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4" name="Picture 3"/>
          <p:cNvPicPr>
            <a:picLocks noChangeAspect="1"/>
          </p:cNvPicPr>
          <p:nvPr/>
        </p:nvPicPr>
        <p:blipFill>
          <a:blip r:embed="rId3"/>
          <a:stretch>
            <a:fillRect/>
          </a:stretch>
        </p:blipFill>
        <p:spPr>
          <a:xfrm>
            <a:off x="0" y="0"/>
            <a:ext cx="13004800" cy="1889760"/>
          </a:xfrm>
          <a:prstGeom prst="rect">
            <a:avLst/>
          </a:prstGeom>
        </p:spPr>
      </p:pic>
      <p:sp>
        <p:nvSpPr>
          <p:cNvPr id="5" name="TextBox 4"/>
          <p:cNvSpPr txBox="1"/>
          <p:nvPr/>
        </p:nvSpPr>
        <p:spPr>
          <a:xfrm>
            <a:off x="0" y="0"/>
            <a:ext cx="13004800" cy="1889760"/>
          </a:xfrm>
          <a:prstGeom prst="rect">
            <a:avLst/>
          </a:prstGeom>
        </p:spPr>
        <p:txBody>
          <a:bodyPr wrap="none" lIns="254000" tIns="0" rIns="254000" bIns="0" anchor="t"/>
          <a:lstStyle/>
          <a:p>
            <a:pPr algn="ctr"/>
            <a:r>
              <a:rPr lang="en-US" sz="12400" b="1">
                <a:solidFill>
                  <a:srgbClr val="FFFFFF"/>
                </a:solidFill>
                <a:effectLst>
                  <a:outerShdw blurRad="30000" dist="30000" dir="2700000">
                    <a:srgbClr val="000000">
                      <a:alpha val="50000"/>
                    </a:srgbClr>
                  </a:outerShdw>
                </a:effectLst>
                <a:latin typeface="Roboto-Bold"/>
              </a:rPr>
              <a:t>BUILD TRUST</a:t>
            </a:r>
          </a:p>
        </p:txBody>
      </p:sp>
    </p:spTree>
    <p:extLst>
      <p:ext uri="{BB962C8B-B14F-4D97-AF65-F5344CB8AC3E}">
        <p14:creationId xmlns:p14="http://schemas.microsoft.com/office/powerpoint/2010/main" val="350445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61261" y="-5080"/>
            <a:ext cx="13004800" cy="9753600"/>
          </a:xfrm>
          <a:prstGeom prst="rect">
            <a:avLst/>
          </a:prstGeom>
        </p:spPr>
      </p:pic>
      <p:sp>
        <p:nvSpPr>
          <p:cNvPr id="4" name="TextBox 3"/>
          <p:cNvSpPr txBox="1"/>
          <p:nvPr/>
        </p:nvSpPr>
        <p:spPr>
          <a:xfrm>
            <a:off x="0" y="508000"/>
            <a:ext cx="13004800" cy="2072640"/>
          </a:xfrm>
          <a:prstGeom prst="rect">
            <a:avLst/>
          </a:prstGeom>
        </p:spPr>
        <p:txBody>
          <a:bodyPr wrap="none" lIns="254000" tIns="0" rIns="254000" bIns="0" anchor="t"/>
          <a:lstStyle/>
          <a:p>
            <a:pPr algn="ctr"/>
            <a:r>
              <a:rPr lang="en-US" sz="10000" b="1" dirty="0">
                <a:solidFill>
                  <a:srgbClr val="FFFFFF"/>
                </a:solidFill>
                <a:effectLst>
                  <a:outerShdw blurRad="30000" dist="30000" dir="2700000">
                    <a:srgbClr val="000000">
                      <a:alpha val="50000"/>
                    </a:srgbClr>
                  </a:outerShdw>
                </a:effectLst>
                <a:latin typeface="Roboto-Bold"/>
              </a:rPr>
              <a:t>CASE STUDY</a:t>
            </a:r>
          </a:p>
        </p:txBody>
      </p:sp>
      <p:sp>
        <p:nvSpPr>
          <p:cNvPr id="19" name="TextBox 18">
            <a:extLst>
              <a:ext uri="{FF2B5EF4-FFF2-40B4-BE49-F238E27FC236}">
                <a16:creationId xmlns:a16="http://schemas.microsoft.com/office/drawing/2014/main" id="{519DB5B2-3EB0-4CE3-84CE-9562FFEDF876}"/>
              </a:ext>
            </a:extLst>
          </p:cNvPr>
          <p:cNvSpPr txBox="1"/>
          <p:nvPr/>
        </p:nvSpPr>
        <p:spPr>
          <a:xfrm>
            <a:off x="-23713" y="3088639"/>
            <a:ext cx="8915946" cy="1261884"/>
          </a:xfrm>
          <a:prstGeom prst="rect">
            <a:avLst/>
          </a:prstGeom>
          <a:noFill/>
        </p:spPr>
        <p:txBody>
          <a:bodyPr wrap="square" rtlCol="0">
            <a:spAutoFit/>
          </a:bodyPr>
          <a:lstStyle/>
          <a:p>
            <a:pPr algn="ctr"/>
            <a:r>
              <a:rPr lang="en-US" sz="3800" dirty="0">
                <a:solidFill>
                  <a:schemeClr val="bg1"/>
                </a:solidFill>
                <a:latin typeface="Roboto-Bold"/>
              </a:rPr>
              <a:t>Jane Doe is a busy Physician, wife and mother. TIME was a huge concern.</a:t>
            </a:r>
          </a:p>
        </p:txBody>
      </p:sp>
      <p:sp>
        <p:nvSpPr>
          <p:cNvPr id="21" name="TextBox 20">
            <a:extLst>
              <a:ext uri="{FF2B5EF4-FFF2-40B4-BE49-F238E27FC236}">
                <a16:creationId xmlns:a16="http://schemas.microsoft.com/office/drawing/2014/main" id="{62F97E74-1A86-4C19-93C4-2084A8875229}"/>
              </a:ext>
            </a:extLst>
          </p:cNvPr>
          <p:cNvSpPr txBox="1"/>
          <p:nvPr/>
        </p:nvSpPr>
        <p:spPr>
          <a:xfrm>
            <a:off x="416863" y="4668461"/>
            <a:ext cx="8216854" cy="677108"/>
          </a:xfrm>
          <a:prstGeom prst="rect">
            <a:avLst/>
          </a:prstGeom>
          <a:noFill/>
        </p:spPr>
        <p:txBody>
          <a:bodyPr wrap="square" rtlCol="0">
            <a:spAutoFit/>
          </a:bodyPr>
          <a:lstStyle/>
          <a:p>
            <a:endParaRPr lang="en-US" sz="3800" dirty="0">
              <a:solidFill>
                <a:schemeClr val="bg1"/>
              </a:solidFill>
              <a:latin typeface="Roboto-Bold"/>
            </a:endParaRPr>
          </a:p>
        </p:txBody>
      </p:sp>
      <p:sp>
        <p:nvSpPr>
          <p:cNvPr id="13" name="TextBox 12">
            <a:extLst>
              <a:ext uri="{FF2B5EF4-FFF2-40B4-BE49-F238E27FC236}">
                <a16:creationId xmlns:a16="http://schemas.microsoft.com/office/drawing/2014/main" id="{626D8C9A-A652-47DB-81AA-2526F8640910}"/>
              </a:ext>
            </a:extLst>
          </p:cNvPr>
          <p:cNvSpPr txBox="1"/>
          <p:nvPr/>
        </p:nvSpPr>
        <p:spPr>
          <a:xfrm>
            <a:off x="358635" y="7848274"/>
            <a:ext cx="10123835" cy="677108"/>
          </a:xfrm>
          <a:prstGeom prst="rect">
            <a:avLst/>
          </a:prstGeom>
          <a:noFill/>
        </p:spPr>
        <p:txBody>
          <a:bodyPr wrap="square" rtlCol="0">
            <a:spAutoFit/>
          </a:bodyPr>
          <a:lstStyle/>
          <a:p>
            <a:endParaRPr lang="en-US" sz="3800" dirty="0">
              <a:solidFill>
                <a:schemeClr val="bg1"/>
              </a:solidFill>
              <a:latin typeface="Roboto-Bold"/>
            </a:endParaRPr>
          </a:p>
        </p:txBody>
      </p:sp>
      <p:sp>
        <p:nvSpPr>
          <p:cNvPr id="15" name="TextBox 14">
            <a:extLst>
              <a:ext uri="{FF2B5EF4-FFF2-40B4-BE49-F238E27FC236}">
                <a16:creationId xmlns:a16="http://schemas.microsoft.com/office/drawing/2014/main" id="{937DCFA9-7CEE-4CFE-9CAE-477783DDA02E}"/>
              </a:ext>
            </a:extLst>
          </p:cNvPr>
          <p:cNvSpPr txBox="1"/>
          <p:nvPr/>
        </p:nvSpPr>
        <p:spPr>
          <a:xfrm>
            <a:off x="-11565" y="5070748"/>
            <a:ext cx="9380898" cy="1846659"/>
          </a:xfrm>
          <a:prstGeom prst="rect">
            <a:avLst/>
          </a:prstGeom>
          <a:noFill/>
        </p:spPr>
        <p:txBody>
          <a:bodyPr wrap="square" rtlCol="0">
            <a:spAutoFit/>
          </a:bodyPr>
          <a:lstStyle/>
          <a:p>
            <a:pPr algn="ctr"/>
            <a:r>
              <a:rPr lang="en-US" sz="3800" dirty="0">
                <a:solidFill>
                  <a:schemeClr val="bg1"/>
                </a:solidFill>
                <a:latin typeface="Roboto-Bold"/>
              </a:rPr>
              <a:t>Finding time to create the business she was so passionate about seemed almost impossible. She knew she needed help.</a:t>
            </a:r>
          </a:p>
        </p:txBody>
      </p:sp>
      <p:sp>
        <p:nvSpPr>
          <p:cNvPr id="23" name="TextBox 22">
            <a:extLst>
              <a:ext uri="{FF2B5EF4-FFF2-40B4-BE49-F238E27FC236}">
                <a16:creationId xmlns:a16="http://schemas.microsoft.com/office/drawing/2014/main" id="{D9483B49-169F-4793-9796-F593A04025F3}"/>
              </a:ext>
            </a:extLst>
          </p:cNvPr>
          <p:cNvSpPr txBox="1"/>
          <p:nvPr/>
        </p:nvSpPr>
        <p:spPr>
          <a:xfrm>
            <a:off x="-93263" y="7555886"/>
            <a:ext cx="13191326" cy="1261884"/>
          </a:xfrm>
          <a:prstGeom prst="rect">
            <a:avLst/>
          </a:prstGeom>
          <a:noFill/>
        </p:spPr>
        <p:txBody>
          <a:bodyPr wrap="square" rtlCol="0">
            <a:spAutoFit/>
          </a:bodyPr>
          <a:lstStyle/>
          <a:p>
            <a:pPr algn="ctr"/>
            <a:r>
              <a:rPr lang="en-US" sz="3800" dirty="0">
                <a:solidFill>
                  <a:schemeClr val="bg1"/>
                </a:solidFill>
                <a:latin typeface="Roboto-Bold"/>
              </a:rPr>
              <a:t>I worked with Jane to smash through her excuse-addiction, take accountable action and create CRAVE in her business.</a:t>
            </a:r>
          </a:p>
        </p:txBody>
      </p:sp>
      <p:pic>
        <p:nvPicPr>
          <p:cNvPr id="6" name="Picture 5">
            <a:extLst>
              <a:ext uri="{FF2B5EF4-FFF2-40B4-BE49-F238E27FC236}">
                <a16:creationId xmlns:a16="http://schemas.microsoft.com/office/drawing/2014/main" id="{47C6353C-73FD-459F-9A67-6F11BD8324FA}"/>
              </a:ext>
            </a:extLst>
          </p:cNvPr>
          <p:cNvPicPr>
            <a:picLocks noChangeAspect="1"/>
          </p:cNvPicPr>
          <p:nvPr/>
        </p:nvPicPr>
        <p:blipFill>
          <a:blip r:embed="rId4"/>
          <a:stretch>
            <a:fillRect/>
          </a:stretch>
        </p:blipFill>
        <p:spPr>
          <a:xfrm>
            <a:off x="9369333" y="3349077"/>
            <a:ext cx="2800350" cy="3257550"/>
          </a:xfrm>
          <a:prstGeom prst="rect">
            <a:avLst/>
          </a:prstGeom>
        </p:spPr>
      </p:pic>
      <p:pic>
        <p:nvPicPr>
          <p:cNvPr id="7" name="Picture 6">
            <a:extLst>
              <a:ext uri="{FF2B5EF4-FFF2-40B4-BE49-F238E27FC236}">
                <a16:creationId xmlns:a16="http://schemas.microsoft.com/office/drawing/2014/main" id="{80143FF9-4CE8-4911-8B53-0C501F3021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0594" y="3343997"/>
            <a:ext cx="2614848" cy="3139372"/>
          </a:xfrm>
          <a:prstGeom prst="rect">
            <a:avLst/>
          </a:prstGeom>
        </p:spPr>
      </p:pic>
    </p:spTree>
    <p:extLst>
      <p:ext uri="{BB962C8B-B14F-4D97-AF65-F5344CB8AC3E}">
        <p14:creationId xmlns:p14="http://schemas.microsoft.com/office/powerpoint/2010/main" val="5137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74" y="0"/>
            <a:ext cx="13004800" cy="9753600"/>
          </a:xfrm>
          <a:prstGeom prst="rect">
            <a:avLst/>
          </a:prstGeom>
        </p:spPr>
      </p:pic>
      <p:sp>
        <p:nvSpPr>
          <p:cNvPr id="4" name="TextBox 3"/>
          <p:cNvSpPr txBox="1"/>
          <p:nvPr/>
        </p:nvSpPr>
        <p:spPr>
          <a:xfrm>
            <a:off x="0" y="508000"/>
            <a:ext cx="13004800" cy="2072640"/>
          </a:xfrm>
          <a:prstGeom prst="rect">
            <a:avLst/>
          </a:prstGeom>
        </p:spPr>
        <p:txBody>
          <a:bodyPr wrap="none" lIns="254000" tIns="0" rIns="254000" bIns="0" anchor="t"/>
          <a:lstStyle/>
          <a:p>
            <a:pPr algn="ctr"/>
            <a:r>
              <a:rPr lang="en-US" sz="10000" b="1" dirty="0">
                <a:solidFill>
                  <a:srgbClr val="FFFFFF"/>
                </a:solidFill>
                <a:effectLst>
                  <a:outerShdw blurRad="30000" dist="30000" dir="2700000">
                    <a:srgbClr val="000000">
                      <a:alpha val="50000"/>
                    </a:srgbClr>
                  </a:outerShdw>
                </a:effectLst>
                <a:latin typeface="Roboto-Bold"/>
              </a:rPr>
              <a:t>Jane’s Story</a:t>
            </a:r>
          </a:p>
        </p:txBody>
      </p:sp>
      <p:sp>
        <p:nvSpPr>
          <p:cNvPr id="8" name="TextBox 7">
            <a:extLst>
              <a:ext uri="{FF2B5EF4-FFF2-40B4-BE49-F238E27FC236}">
                <a16:creationId xmlns:a16="http://schemas.microsoft.com/office/drawing/2014/main" id="{B2E4C6A6-B15D-474D-9A43-089614B73DE7}"/>
              </a:ext>
            </a:extLst>
          </p:cNvPr>
          <p:cNvSpPr txBox="1"/>
          <p:nvPr/>
        </p:nvSpPr>
        <p:spPr>
          <a:xfrm>
            <a:off x="-62948" y="5647581"/>
            <a:ext cx="12877800" cy="3293209"/>
          </a:xfrm>
          <a:prstGeom prst="rect">
            <a:avLst/>
          </a:prstGeom>
          <a:noFill/>
        </p:spPr>
        <p:txBody>
          <a:bodyPr wrap="square" rtlCol="0">
            <a:spAutoFit/>
          </a:bodyPr>
          <a:lstStyle/>
          <a:p>
            <a:pPr algn="ctr"/>
            <a:r>
              <a:rPr lang="en-US" sz="5400" b="1" dirty="0">
                <a:solidFill>
                  <a:schemeClr val="bg1"/>
                </a:solidFill>
              </a:rPr>
              <a:t>Shifted her mindset, created her dream business and is now in demand nationwide!</a:t>
            </a:r>
          </a:p>
          <a:p>
            <a:pPr algn="ctr"/>
            <a:endParaRPr lang="en-US" sz="1200" b="1" dirty="0">
              <a:solidFill>
                <a:schemeClr val="bg1"/>
              </a:solidFill>
            </a:endParaRPr>
          </a:p>
          <a:p>
            <a:pPr algn="ctr"/>
            <a:r>
              <a:rPr lang="en-US" sz="4400" i="1" dirty="0">
                <a:solidFill>
                  <a:srgbClr val="FFFF00"/>
                </a:solidFill>
                <a:latin typeface="Roboto-Bold"/>
              </a:rPr>
              <a:t>“Time has always been a major issue for me… This will transform your business!”</a:t>
            </a:r>
          </a:p>
        </p:txBody>
      </p:sp>
      <p:pic>
        <p:nvPicPr>
          <p:cNvPr id="5" name="Picture 4">
            <a:extLst>
              <a:ext uri="{FF2B5EF4-FFF2-40B4-BE49-F238E27FC236}">
                <a16:creationId xmlns:a16="http://schemas.microsoft.com/office/drawing/2014/main" id="{69D180AB-FF2D-4778-AB83-D3C9D4336AE3}"/>
              </a:ext>
            </a:extLst>
          </p:cNvPr>
          <p:cNvPicPr>
            <a:picLocks noChangeAspect="1"/>
          </p:cNvPicPr>
          <p:nvPr/>
        </p:nvPicPr>
        <p:blipFill>
          <a:blip r:embed="rId3"/>
          <a:stretch>
            <a:fillRect/>
          </a:stretch>
        </p:blipFill>
        <p:spPr>
          <a:xfrm>
            <a:off x="2972870" y="2552456"/>
            <a:ext cx="6996112" cy="2855399"/>
          </a:xfrm>
          <a:prstGeom prst="rect">
            <a:avLst/>
          </a:prstGeom>
        </p:spPr>
      </p:pic>
      <p:pic>
        <p:nvPicPr>
          <p:cNvPr id="6" name="Picture 5">
            <a:extLst>
              <a:ext uri="{FF2B5EF4-FFF2-40B4-BE49-F238E27FC236}">
                <a16:creationId xmlns:a16="http://schemas.microsoft.com/office/drawing/2014/main" id="{10134C88-D753-47A4-B814-FF846B3C7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2870" y="2552456"/>
            <a:ext cx="1929330" cy="2802925"/>
          </a:xfrm>
          <a:prstGeom prst="rect">
            <a:avLst/>
          </a:prstGeom>
        </p:spPr>
      </p:pic>
    </p:spTree>
    <p:extLst>
      <p:ext uri="{BB962C8B-B14F-4D97-AF65-F5344CB8AC3E}">
        <p14:creationId xmlns:p14="http://schemas.microsoft.com/office/powerpoint/2010/main" val="2058721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9648" y="-8133"/>
            <a:ext cx="13004800" cy="9753600"/>
          </a:xfrm>
          <a:prstGeom prst="rect">
            <a:avLst/>
          </a:prstGeom>
        </p:spPr>
      </p:pic>
      <p:sp>
        <p:nvSpPr>
          <p:cNvPr id="4" name="TextBox 3"/>
          <p:cNvSpPr txBox="1"/>
          <p:nvPr/>
        </p:nvSpPr>
        <p:spPr>
          <a:xfrm>
            <a:off x="0" y="508000"/>
            <a:ext cx="13004800" cy="2072640"/>
          </a:xfrm>
          <a:prstGeom prst="rect">
            <a:avLst/>
          </a:prstGeom>
        </p:spPr>
        <p:txBody>
          <a:bodyPr wrap="none" lIns="254000" tIns="0" rIns="254000" bIns="0" anchor="t"/>
          <a:lstStyle/>
          <a:p>
            <a:pPr algn="ctr"/>
            <a:r>
              <a:rPr lang="en-US" sz="10000" b="1" dirty="0">
                <a:solidFill>
                  <a:srgbClr val="FFFFFF"/>
                </a:solidFill>
                <a:effectLst>
                  <a:outerShdw blurRad="30000" dist="30000" dir="2700000">
                    <a:srgbClr val="000000">
                      <a:alpha val="50000"/>
                    </a:srgbClr>
                  </a:outerShdw>
                </a:effectLst>
                <a:latin typeface="Roboto-Bold"/>
              </a:rPr>
              <a:t>CASE STUDY</a:t>
            </a:r>
          </a:p>
        </p:txBody>
      </p:sp>
      <p:sp>
        <p:nvSpPr>
          <p:cNvPr id="19" name="TextBox 18">
            <a:extLst>
              <a:ext uri="{FF2B5EF4-FFF2-40B4-BE49-F238E27FC236}">
                <a16:creationId xmlns:a16="http://schemas.microsoft.com/office/drawing/2014/main" id="{519DB5B2-3EB0-4CE3-84CE-9562FFEDF876}"/>
              </a:ext>
            </a:extLst>
          </p:cNvPr>
          <p:cNvSpPr txBox="1"/>
          <p:nvPr/>
        </p:nvSpPr>
        <p:spPr>
          <a:xfrm>
            <a:off x="-23713" y="2982161"/>
            <a:ext cx="8830299" cy="677108"/>
          </a:xfrm>
          <a:prstGeom prst="rect">
            <a:avLst/>
          </a:prstGeom>
          <a:noFill/>
        </p:spPr>
        <p:txBody>
          <a:bodyPr wrap="square" rtlCol="0">
            <a:spAutoFit/>
          </a:bodyPr>
          <a:lstStyle/>
          <a:p>
            <a:pPr algn="ctr"/>
            <a:r>
              <a:rPr lang="en-US" sz="3800" dirty="0">
                <a:solidFill>
                  <a:schemeClr val="bg1"/>
                </a:solidFill>
                <a:latin typeface="Roboto-Bold"/>
              </a:rPr>
              <a:t>Jane Doe #2 is in the Beauty Industry</a:t>
            </a:r>
          </a:p>
        </p:txBody>
      </p:sp>
      <p:sp>
        <p:nvSpPr>
          <p:cNvPr id="21" name="TextBox 20">
            <a:extLst>
              <a:ext uri="{FF2B5EF4-FFF2-40B4-BE49-F238E27FC236}">
                <a16:creationId xmlns:a16="http://schemas.microsoft.com/office/drawing/2014/main" id="{62F97E74-1A86-4C19-93C4-2084A8875229}"/>
              </a:ext>
            </a:extLst>
          </p:cNvPr>
          <p:cNvSpPr txBox="1"/>
          <p:nvPr/>
        </p:nvSpPr>
        <p:spPr>
          <a:xfrm>
            <a:off x="416863" y="4668461"/>
            <a:ext cx="8216854" cy="677108"/>
          </a:xfrm>
          <a:prstGeom prst="rect">
            <a:avLst/>
          </a:prstGeom>
          <a:noFill/>
        </p:spPr>
        <p:txBody>
          <a:bodyPr wrap="square" rtlCol="0">
            <a:spAutoFit/>
          </a:bodyPr>
          <a:lstStyle/>
          <a:p>
            <a:endParaRPr lang="en-US" sz="3800" dirty="0">
              <a:solidFill>
                <a:schemeClr val="bg1"/>
              </a:solidFill>
              <a:latin typeface="Roboto-Bold"/>
            </a:endParaRPr>
          </a:p>
        </p:txBody>
      </p:sp>
      <p:sp>
        <p:nvSpPr>
          <p:cNvPr id="13" name="TextBox 12">
            <a:extLst>
              <a:ext uri="{FF2B5EF4-FFF2-40B4-BE49-F238E27FC236}">
                <a16:creationId xmlns:a16="http://schemas.microsoft.com/office/drawing/2014/main" id="{626D8C9A-A652-47DB-81AA-2526F8640910}"/>
              </a:ext>
            </a:extLst>
          </p:cNvPr>
          <p:cNvSpPr txBox="1"/>
          <p:nvPr/>
        </p:nvSpPr>
        <p:spPr>
          <a:xfrm>
            <a:off x="358635" y="7848274"/>
            <a:ext cx="10123835" cy="677108"/>
          </a:xfrm>
          <a:prstGeom prst="rect">
            <a:avLst/>
          </a:prstGeom>
          <a:noFill/>
        </p:spPr>
        <p:txBody>
          <a:bodyPr wrap="square" rtlCol="0">
            <a:spAutoFit/>
          </a:bodyPr>
          <a:lstStyle/>
          <a:p>
            <a:endParaRPr lang="en-US" sz="3800" dirty="0">
              <a:solidFill>
                <a:schemeClr val="bg1"/>
              </a:solidFill>
              <a:latin typeface="Roboto-Bold"/>
            </a:endParaRPr>
          </a:p>
        </p:txBody>
      </p:sp>
      <p:sp>
        <p:nvSpPr>
          <p:cNvPr id="15" name="TextBox 14">
            <a:extLst>
              <a:ext uri="{FF2B5EF4-FFF2-40B4-BE49-F238E27FC236}">
                <a16:creationId xmlns:a16="http://schemas.microsoft.com/office/drawing/2014/main" id="{937DCFA9-7CEE-4CFE-9CAE-477783DDA02E}"/>
              </a:ext>
            </a:extLst>
          </p:cNvPr>
          <p:cNvSpPr txBox="1"/>
          <p:nvPr/>
        </p:nvSpPr>
        <p:spPr>
          <a:xfrm>
            <a:off x="-23714" y="4386469"/>
            <a:ext cx="9259898" cy="2431435"/>
          </a:xfrm>
          <a:prstGeom prst="rect">
            <a:avLst/>
          </a:prstGeom>
          <a:noFill/>
        </p:spPr>
        <p:txBody>
          <a:bodyPr wrap="square" rtlCol="0">
            <a:spAutoFit/>
          </a:bodyPr>
          <a:lstStyle/>
          <a:p>
            <a:pPr algn="ctr"/>
            <a:r>
              <a:rPr lang="en-US" sz="3800" dirty="0">
                <a:solidFill>
                  <a:schemeClr val="bg1"/>
                </a:solidFill>
                <a:latin typeface="Roboto-Bold"/>
              </a:rPr>
              <a:t>Stuck and discouraged by doing things the OLD WAY (blogging, YouTube, asking for ‘likes’, chasing leads, etc.) and not seeing results in her business </a:t>
            </a:r>
          </a:p>
        </p:txBody>
      </p:sp>
      <p:sp>
        <p:nvSpPr>
          <p:cNvPr id="23" name="TextBox 22">
            <a:extLst>
              <a:ext uri="{FF2B5EF4-FFF2-40B4-BE49-F238E27FC236}">
                <a16:creationId xmlns:a16="http://schemas.microsoft.com/office/drawing/2014/main" id="{D9483B49-169F-4793-9796-F593A04025F3}"/>
              </a:ext>
            </a:extLst>
          </p:cNvPr>
          <p:cNvSpPr txBox="1"/>
          <p:nvPr/>
        </p:nvSpPr>
        <p:spPr>
          <a:xfrm>
            <a:off x="-23714" y="7545105"/>
            <a:ext cx="13038161" cy="1261884"/>
          </a:xfrm>
          <a:prstGeom prst="rect">
            <a:avLst/>
          </a:prstGeom>
          <a:noFill/>
        </p:spPr>
        <p:txBody>
          <a:bodyPr wrap="square" rtlCol="0">
            <a:spAutoFit/>
          </a:bodyPr>
          <a:lstStyle/>
          <a:p>
            <a:pPr algn="ctr"/>
            <a:r>
              <a:rPr lang="en-US" sz="3800" dirty="0">
                <a:solidFill>
                  <a:schemeClr val="bg1"/>
                </a:solidFill>
                <a:latin typeface="Roboto-Bold"/>
              </a:rPr>
              <a:t>I worked with JD2 to shift her mindset and approach, and build CRAVE into her business.</a:t>
            </a:r>
          </a:p>
        </p:txBody>
      </p:sp>
      <p:pic>
        <p:nvPicPr>
          <p:cNvPr id="6" name="Picture 5">
            <a:extLst>
              <a:ext uri="{FF2B5EF4-FFF2-40B4-BE49-F238E27FC236}">
                <a16:creationId xmlns:a16="http://schemas.microsoft.com/office/drawing/2014/main" id="{6F4F3CBA-275D-4D3B-8EA6-6F761218ED7E}"/>
              </a:ext>
            </a:extLst>
          </p:cNvPr>
          <p:cNvPicPr>
            <a:picLocks noChangeAspect="1"/>
          </p:cNvPicPr>
          <p:nvPr/>
        </p:nvPicPr>
        <p:blipFill>
          <a:blip r:embed="rId4"/>
          <a:stretch>
            <a:fillRect/>
          </a:stretch>
        </p:blipFill>
        <p:spPr>
          <a:xfrm>
            <a:off x="9487576" y="3182041"/>
            <a:ext cx="2891059" cy="3389517"/>
          </a:xfrm>
          <a:prstGeom prst="rect">
            <a:avLst/>
          </a:prstGeom>
        </p:spPr>
      </p:pic>
      <p:pic>
        <p:nvPicPr>
          <p:cNvPr id="11" name="Picture 10">
            <a:extLst>
              <a:ext uri="{FF2B5EF4-FFF2-40B4-BE49-F238E27FC236}">
                <a16:creationId xmlns:a16="http://schemas.microsoft.com/office/drawing/2014/main" id="{7609DD6A-EC04-4AD1-9B3C-BF6158A979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1416" y="3290720"/>
            <a:ext cx="2183482" cy="3172157"/>
          </a:xfrm>
          <a:prstGeom prst="rect">
            <a:avLst/>
          </a:prstGeom>
        </p:spPr>
      </p:pic>
    </p:spTree>
    <p:extLst>
      <p:ext uri="{BB962C8B-B14F-4D97-AF65-F5344CB8AC3E}">
        <p14:creationId xmlns:p14="http://schemas.microsoft.com/office/powerpoint/2010/main" val="18607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74" y="0"/>
            <a:ext cx="13004800" cy="9753600"/>
          </a:xfrm>
          <a:prstGeom prst="rect">
            <a:avLst/>
          </a:prstGeom>
        </p:spPr>
      </p:pic>
      <p:sp>
        <p:nvSpPr>
          <p:cNvPr id="4" name="TextBox 3"/>
          <p:cNvSpPr txBox="1"/>
          <p:nvPr/>
        </p:nvSpPr>
        <p:spPr>
          <a:xfrm>
            <a:off x="0" y="508000"/>
            <a:ext cx="13004800" cy="2072640"/>
          </a:xfrm>
          <a:prstGeom prst="rect">
            <a:avLst/>
          </a:prstGeom>
        </p:spPr>
        <p:txBody>
          <a:bodyPr wrap="none" lIns="254000" tIns="0" rIns="254000" bIns="0" anchor="t"/>
          <a:lstStyle/>
          <a:p>
            <a:pPr algn="ctr"/>
            <a:r>
              <a:rPr lang="en-US" sz="10000" b="1" dirty="0">
                <a:solidFill>
                  <a:srgbClr val="FFFFFF"/>
                </a:solidFill>
                <a:effectLst>
                  <a:outerShdw blurRad="30000" dist="30000" dir="2700000">
                    <a:srgbClr val="000000">
                      <a:alpha val="50000"/>
                    </a:srgbClr>
                  </a:outerShdw>
                </a:effectLst>
                <a:latin typeface="Roboto-Bold"/>
              </a:rPr>
              <a:t>JD2’s Story</a:t>
            </a:r>
          </a:p>
        </p:txBody>
      </p:sp>
      <p:sp>
        <p:nvSpPr>
          <p:cNvPr id="8" name="TextBox 7">
            <a:extLst>
              <a:ext uri="{FF2B5EF4-FFF2-40B4-BE49-F238E27FC236}">
                <a16:creationId xmlns:a16="http://schemas.microsoft.com/office/drawing/2014/main" id="{B2E4C6A6-B15D-474D-9A43-089614B73DE7}"/>
              </a:ext>
            </a:extLst>
          </p:cNvPr>
          <p:cNvSpPr txBox="1"/>
          <p:nvPr/>
        </p:nvSpPr>
        <p:spPr>
          <a:xfrm>
            <a:off x="-62948" y="5393376"/>
            <a:ext cx="12877800" cy="3662541"/>
          </a:xfrm>
          <a:prstGeom prst="rect">
            <a:avLst/>
          </a:prstGeom>
          <a:noFill/>
        </p:spPr>
        <p:txBody>
          <a:bodyPr wrap="square" rtlCol="0">
            <a:spAutoFit/>
          </a:bodyPr>
          <a:lstStyle/>
          <a:p>
            <a:pPr algn="ctr"/>
            <a:r>
              <a:rPr lang="en-US" sz="7200" b="1" dirty="0">
                <a:solidFill>
                  <a:schemeClr val="bg1"/>
                </a:solidFill>
              </a:rPr>
              <a:t>Changed her approach and skyrocketed her income!</a:t>
            </a:r>
          </a:p>
          <a:p>
            <a:pPr algn="ctr"/>
            <a:r>
              <a:rPr lang="en-US" sz="4400" i="1" dirty="0">
                <a:solidFill>
                  <a:srgbClr val="FFFF00"/>
                </a:solidFill>
                <a:latin typeface="Roboto-Bold"/>
              </a:rPr>
              <a:t>“I booked more new business in the past three months than in the past two years!</a:t>
            </a:r>
          </a:p>
        </p:txBody>
      </p:sp>
      <p:pic>
        <p:nvPicPr>
          <p:cNvPr id="5" name="Picture 4">
            <a:extLst>
              <a:ext uri="{FF2B5EF4-FFF2-40B4-BE49-F238E27FC236}">
                <a16:creationId xmlns:a16="http://schemas.microsoft.com/office/drawing/2014/main" id="{5C9D535D-D74F-494F-BB97-1CF9D4B1DF74}"/>
              </a:ext>
            </a:extLst>
          </p:cNvPr>
          <p:cNvPicPr>
            <a:picLocks noChangeAspect="1"/>
          </p:cNvPicPr>
          <p:nvPr/>
        </p:nvPicPr>
        <p:blipFill>
          <a:blip r:embed="rId3"/>
          <a:stretch>
            <a:fillRect/>
          </a:stretch>
        </p:blipFill>
        <p:spPr>
          <a:xfrm>
            <a:off x="2289451" y="2673915"/>
            <a:ext cx="8362950" cy="2695575"/>
          </a:xfrm>
          <a:prstGeom prst="rect">
            <a:avLst/>
          </a:prstGeom>
        </p:spPr>
      </p:pic>
      <p:pic>
        <p:nvPicPr>
          <p:cNvPr id="6" name="Picture 5">
            <a:extLst>
              <a:ext uri="{FF2B5EF4-FFF2-40B4-BE49-F238E27FC236}">
                <a16:creationId xmlns:a16="http://schemas.microsoft.com/office/drawing/2014/main" id="{C1F8EDF0-726C-4458-9208-015CBF659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8600" y="2895600"/>
            <a:ext cx="1600200" cy="2324766"/>
          </a:xfrm>
          <a:prstGeom prst="rect">
            <a:avLst/>
          </a:prstGeom>
        </p:spPr>
      </p:pic>
    </p:spTree>
    <p:extLst>
      <p:ext uri="{BB962C8B-B14F-4D97-AF65-F5344CB8AC3E}">
        <p14:creationId xmlns:p14="http://schemas.microsoft.com/office/powerpoint/2010/main" val="509596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27"/>
            <a:ext cx="13004800" cy="9753600"/>
          </a:xfrm>
          <a:prstGeom prst="rect">
            <a:avLst/>
          </a:prstGeom>
        </p:spPr>
      </p:pic>
      <p:pic>
        <p:nvPicPr>
          <p:cNvPr id="3" name="Picture 2"/>
          <p:cNvPicPr>
            <a:picLocks noChangeAspect="1"/>
          </p:cNvPicPr>
          <p:nvPr/>
        </p:nvPicPr>
        <p:blipFill>
          <a:blip r:embed="rId3"/>
          <a:stretch>
            <a:fillRect/>
          </a:stretch>
        </p:blipFill>
        <p:spPr>
          <a:xfrm>
            <a:off x="0" y="1057009"/>
            <a:ext cx="13004800" cy="924192"/>
          </a:xfrm>
          <a:prstGeom prst="rect">
            <a:avLst/>
          </a:prstGeom>
        </p:spPr>
      </p:pic>
      <p:pic>
        <p:nvPicPr>
          <p:cNvPr id="4" name="Picture 3"/>
          <p:cNvPicPr>
            <a:picLocks noChangeAspect="1"/>
          </p:cNvPicPr>
          <p:nvPr/>
        </p:nvPicPr>
        <p:blipFill>
          <a:blip r:embed="rId3"/>
          <a:stretch>
            <a:fillRect/>
          </a:stretch>
        </p:blipFill>
        <p:spPr>
          <a:xfrm>
            <a:off x="0" y="0"/>
            <a:ext cx="13004800" cy="1280160"/>
          </a:xfrm>
          <a:prstGeom prst="rect">
            <a:avLst/>
          </a:prstGeom>
        </p:spPr>
      </p:pic>
      <p:sp>
        <p:nvSpPr>
          <p:cNvPr id="5" name="TextBox 4"/>
          <p:cNvSpPr txBox="1"/>
          <p:nvPr/>
        </p:nvSpPr>
        <p:spPr>
          <a:xfrm>
            <a:off x="0" y="0"/>
            <a:ext cx="13004800" cy="1280160"/>
          </a:xfrm>
          <a:prstGeom prst="rect">
            <a:avLst/>
          </a:prstGeom>
        </p:spPr>
        <p:txBody>
          <a:bodyPr wrap="none" lIns="254000" tIns="0" rIns="254000" bIns="0" anchor="t"/>
          <a:lstStyle/>
          <a:p>
            <a:pPr algn="ctr"/>
            <a:r>
              <a:rPr lang="en-US" sz="6500" b="1" dirty="0">
                <a:solidFill>
                  <a:srgbClr val="FFFFFF"/>
                </a:solidFill>
                <a:effectLst>
                  <a:outerShdw blurRad="30000" dist="30000" dir="2700000">
                    <a:srgbClr val="000000">
                      <a:alpha val="50000"/>
                    </a:srgbClr>
                  </a:outerShdw>
                </a:effectLst>
                <a:latin typeface="Roboto-Bold"/>
              </a:rPr>
              <a:t>CREATE YOUR MUST-HAVE AD!</a:t>
            </a:r>
          </a:p>
        </p:txBody>
      </p:sp>
      <p:sp>
        <p:nvSpPr>
          <p:cNvPr id="6" name="TextBox 5"/>
          <p:cNvSpPr txBox="1"/>
          <p:nvPr/>
        </p:nvSpPr>
        <p:spPr>
          <a:xfrm>
            <a:off x="0" y="1214350"/>
            <a:ext cx="13004800" cy="487680"/>
          </a:xfrm>
          <a:prstGeom prst="rect">
            <a:avLst/>
          </a:prstGeom>
        </p:spPr>
        <p:txBody>
          <a:bodyPr wrap="none" lIns="254000" tIns="0" rIns="254000" bIns="0" anchor="t"/>
          <a:lstStyle/>
          <a:p>
            <a:pPr algn="ctr"/>
            <a:r>
              <a:rPr lang="en-US" sz="3200" b="1" dirty="0">
                <a:solidFill>
                  <a:srgbClr val="FFFFFF"/>
                </a:solidFill>
                <a:effectLst>
                  <a:outerShdw blurRad="30000" dist="30000" dir="2700000">
                    <a:srgbClr val="000000">
                      <a:alpha val="50000"/>
                    </a:srgbClr>
                  </a:outerShdw>
                </a:effectLst>
                <a:latin typeface="Roboto-Light"/>
              </a:rPr>
              <a:t>USE YOUR 5 COMPONENTS TO ATTRACT YOUR DREAM CLIENT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9236" y="2743200"/>
            <a:ext cx="13004800" cy="7010400"/>
          </a:xfrm>
          <a:prstGeom prst="rect">
            <a:avLst/>
          </a:prstGeom>
        </p:spPr>
      </p:pic>
      <p:pic>
        <p:nvPicPr>
          <p:cNvPr id="4" name="Picture 3"/>
          <p:cNvPicPr>
            <a:picLocks noChangeAspect="1"/>
          </p:cNvPicPr>
          <p:nvPr/>
        </p:nvPicPr>
        <p:blipFill>
          <a:blip r:embed="rId3"/>
          <a:stretch>
            <a:fillRect/>
          </a:stretch>
        </p:blipFill>
        <p:spPr>
          <a:xfrm>
            <a:off x="0" y="0"/>
            <a:ext cx="13004800" cy="2743200"/>
          </a:xfrm>
          <a:prstGeom prst="rect">
            <a:avLst/>
          </a:prstGeom>
        </p:spPr>
      </p:pic>
      <p:sp>
        <p:nvSpPr>
          <p:cNvPr id="5" name="TextBox 4"/>
          <p:cNvSpPr txBox="1"/>
          <p:nvPr/>
        </p:nvSpPr>
        <p:spPr>
          <a:xfrm>
            <a:off x="0" y="0"/>
            <a:ext cx="13004800" cy="2743200"/>
          </a:xfrm>
          <a:prstGeom prst="rect">
            <a:avLst/>
          </a:prstGeom>
        </p:spPr>
        <p:txBody>
          <a:bodyPr wrap="none" lIns="254000" tIns="0" rIns="254000" bIns="0" anchor="t"/>
          <a:lstStyle/>
          <a:p>
            <a:pPr algn="ctr"/>
            <a:r>
              <a:rPr lang="en-US" sz="18000" b="1">
                <a:solidFill>
                  <a:srgbClr val="FFFFFF"/>
                </a:solidFill>
                <a:effectLst>
                  <a:outerShdw blurRad="30000" dist="30000" dir="2700000">
                    <a:srgbClr val="000000">
                      <a:alpha val="50000"/>
                    </a:srgbClr>
                  </a:outerShdw>
                </a:effectLst>
                <a:latin typeface="Roboto-Bold"/>
              </a:rPr>
              <a:t>LET'S GO!</a:t>
            </a:r>
          </a:p>
        </p:txBody>
      </p:sp>
      <p:sp>
        <p:nvSpPr>
          <p:cNvPr id="6" name="TextBox 5"/>
          <p:cNvSpPr txBox="1"/>
          <p:nvPr/>
        </p:nvSpPr>
        <p:spPr>
          <a:xfrm>
            <a:off x="101600" y="3429000"/>
            <a:ext cx="13004800" cy="487680"/>
          </a:xfrm>
          <a:prstGeom prst="rect">
            <a:avLst/>
          </a:prstGeom>
        </p:spPr>
        <p:txBody>
          <a:bodyPr wrap="none" lIns="254000" tIns="0" rIns="254000" bIns="0" anchor="t"/>
          <a:lstStyle/>
          <a:p>
            <a:pPr algn="ctr"/>
            <a:r>
              <a:rPr lang="en-US" sz="7000" b="1" dirty="0">
                <a:solidFill>
                  <a:srgbClr val="FFFF00"/>
                </a:solidFill>
                <a:effectLst>
                  <a:outerShdw blurRad="30000" dist="30000" dir="2700000">
                    <a:srgbClr val="000000">
                      <a:alpha val="50000"/>
                    </a:srgbClr>
                  </a:outerShdw>
                </a:effectLst>
                <a:latin typeface="Roboto-Light"/>
              </a:rPr>
              <a:t>ACTION ITEM:</a:t>
            </a:r>
          </a:p>
          <a:p>
            <a:pPr algn="ctr"/>
            <a:endParaRPr lang="en-US" sz="2500" b="1" dirty="0">
              <a:solidFill>
                <a:srgbClr val="FFFF00"/>
              </a:solidFill>
              <a:effectLst>
                <a:outerShdw blurRad="30000" dist="30000" dir="2700000">
                  <a:srgbClr val="000000">
                    <a:alpha val="50000"/>
                  </a:srgbClr>
                </a:outerShdw>
              </a:effectLst>
              <a:latin typeface="Roboto-Light"/>
            </a:endParaRPr>
          </a:p>
          <a:p>
            <a:pPr algn="ctr"/>
            <a:r>
              <a:rPr lang="en-US" sz="6000" b="1" dirty="0">
                <a:solidFill>
                  <a:srgbClr val="FFFFFF"/>
                </a:solidFill>
                <a:effectLst>
                  <a:outerShdw blurRad="30000" dist="30000" dir="2700000">
                    <a:srgbClr val="000000">
                      <a:alpha val="50000"/>
                    </a:srgbClr>
                  </a:outerShdw>
                </a:effectLst>
                <a:latin typeface="Roboto-Light"/>
              </a:rPr>
              <a:t>SUBMIT YOUR AD TO YOUR </a:t>
            </a:r>
          </a:p>
          <a:p>
            <a:pPr algn="ctr"/>
            <a:r>
              <a:rPr lang="en-US" sz="6000" b="1" dirty="0">
                <a:solidFill>
                  <a:srgbClr val="FFFFFF"/>
                </a:solidFill>
                <a:effectLst>
                  <a:outerShdw blurRad="30000" dist="30000" dir="2700000">
                    <a:srgbClr val="000000">
                      <a:alpha val="50000"/>
                    </a:srgbClr>
                  </a:outerShdw>
                </a:effectLst>
                <a:latin typeface="Roboto-Light"/>
              </a:rPr>
              <a:t>COPY COACH FOR REVIEW!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648192"/>
            <a:ext cx="13004800" cy="1105408"/>
          </a:xfrm>
          <a:prstGeom prst="rect">
            <a:avLst/>
          </a:prstGeom>
        </p:spPr>
      </p:pic>
      <p:pic>
        <p:nvPicPr>
          <p:cNvPr id="4" name="Picture 3"/>
          <p:cNvPicPr>
            <a:picLocks noChangeAspect="1"/>
          </p:cNvPicPr>
          <p:nvPr/>
        </p:nvPicPr>
        <p:blipFill>
          <a:blip r:embed="rId3"/>
          <a:stretch>
            <a:fillRect/>
          </a:stretch>
        </p:blipFill>
        <p:spPr>
          <a:xfrm>
            <a:off x="0" y="0"/>
            <a:ext cx="13004800" cy="2682240"/>
          </a:xfrm>
          <a:prstGeom prst="rect">
            <a:avLst/>
          </a:prstGeom>
        </p:spPr>
      </p:pic>
      <p:sp>
        <p:nvSpPr>
          <p:cNvPr id="5" name="TextBox 4"/>
          <p:cNvSpPr txBox="1"/>
          <p:nvPr/>
        </p:nvSpPr>
        <p:spPr>
          <a:xfrm>
            <a:off x="0" y="0"/>
            <a:ext cx="13004800" cy="2682240"/>
          </a:xfrm>
          <a:prstGeom prst="rect">
            <a:avLst/>
          </a:prstGeom>
        </p:spPr>
        <p:txBody>
          <a:bodyPr wrap="none" lIns="254000" tIns="0" rIns="254000" bIns="0" anchor="t"/>
          <a:lstStyle/>
          <a:p>
            <a:pPr algn="ctr"/>
            <a:r>
              <a:rPr lang="en-US" sz="17600" b="1">
                <a:solidFill>
                  <a:srgbClr val="FFFFFF"/>
                </a:solidFill>
                <a:effectLst>
                  <a:outerShdw blurRad="30000" dist="30000" dir="2700000">
                    <a:srgbClr val="000000">
                      <a:alpha val="50000"/>
                    </a:srgbClr>
                  </a:outerShdw>
                </a:effectLst>
                <a:latin typeface="Roboto-Bold"/>
              </a:rPr>
              <a:t>PRE-FILTER</a:t>
            </a:r>
          </a:p>
        </p:txBody>
      </p:sp>
      <p:sp>
        <p:nvSpPr>
          <p:cNvPr id="6" name="TextBox 5"/>
          <p:cNvSpPr txBox="1"/>
          <p:nvPr/>
        </p:nvSpPr>
        <p:spPr>
          <a:xfrm>
            <a:off x="0" y="8957056"/>
            <a:ext cx="13004800" cy="487680"/>
          </a:xfrm>
          <a:prstGeom prst="rect">
            <a:avLst/>
          </a:prstGeom>
        </p:spPr>
        <p:txBody>
          <a:bodyPr wrap="none" lIns="254000" tIns="0" rIns="254000" bIns="0" anchor="t"/>
          <a:lstStyle/>
          <a:p>
            <a:pPr algn="ctr"/>
            <a:r>
              <a:rPr lang="en-US" sz="3200" b="0">
                <a:solidFill>
                  <a:srgbClr val="FFFFFF"/>
                </a:solidFill>
                <a:effectLst>
                  <a:outerShdw blurRad="30000" dist="30000" dir="2700000">
                    <a:srgbClr val="000000">
                      <a:alpha val="50000"/>
                    </a:srgbClr>
                  </a:outerShdw>
                </a:effectLst>
                <a:latin typeface="Roboto-Light"/>
              </a:rPr>
              <a:t>DECLARING WHAT MAKES YOU A 'MUST-HAVE'</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Marc Babin - https://unsplash.com/@westingrandcayman?utm_source=haikudeck&amp;utm_medium=referral&amp;utm_campaign=api-credit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DECLARING WHAT MAKES YOU A 'MUST-HAVE'</a:t>
            </a:r>
          </a:p>
        </p:txBody>
      </p:sp>
      <p:sp>
        <p:nvSpPr>
          <p:cNvPr id="6" name="TextBox 5">
            <a:extLst>
              <a:ext uri="{FF2B5EF4-FFF2-40B4-BE49-F238E27FC236}">
                <a16:creationId xmlns:a16="http://schemas.microsoft.com/office/drawing/2014/main" id="{D9BBCC6A-44CB-4400-A4AF-D37A20A7DBE6}"/>
              </a:ext>
            </a:extLst>
          </p:cNvPr>
          <p:cNvSpPr txBox="1"/>
          <p:nvPr/>
        </p:nvSpPr>
        <p:spPr>
          <a:xfrm>
            <a:off x="279400" y="2445365"/>
            <a:ext cx="12446000" cy="2431435"/>
          </a:xfrm>
          <a:prstGeom prst="rect">
            <a:avLst/>
          </a:prstGeom>
          <a:noFill/>
        </p:spPr>
        <p:txBody>
          <a:bodyPr wrap="square" rtlCol="0">
            <a:spAutoFit/>
          </a:bodyPr>
          <a:lstStyle/>
          <a:p>
            <a:pPr algn="ctr"/>
            <a:r>
              <a:rPr lang="en-US" sz="3800" dirty="0">
                <a:solidFill>
                  <a:schemeClr val="bg1"/>
                </a:solidFill>
                <a:latin typeface="Roboto-Bold"/>
              </a:rPr>
              <a:t>In Week One, you learned all about your dream client’s excruciating torture and absolute bliss.  Now, we’re going to discover exactly how to become a MUST-HAVE for that ideal client. </a:t>
            </a:r>
          </a:p>
        </p:txBody>
      </p:sp>
      <p:sp>
        <p:nvSpPr>
          <p:cNvPr id="7" name="TextBox 6">
            <a:extLst>
              <a:ext uri="{FF2B5EF4-FFF2-40B4-BE49-F238E27FC236}">
                <a16:creationId xmlns:a16="http://schemas.microsoft.com/office/drawing/2014/main" id="{9A5B83BB-1D78-410F-9D68-15AB18197CE7}"/>
              </a:ext>
            </a:extLst>
          </p:cNvPr>
          <p:cNvSpPr txBox="1"/>
          <p:nvPr/>
        </p:nvSpPr>
        <p:spPr>
          <a:xfrm>
            <a:off x="279400" y="5462885"/>
            <a:ext cx="12446000" cy="3016210"/>
          </a:xfrm>
          <a:prstGeom prst="rect">
            <a:avLst/>
          </a:prstGeom>
          <a:noFill/>
        </p:spPr>
        <p:txBody>
          <a:bodyPr wrap="square" rtlCol="0">
            <a:spAutoFit/>
          </a:bodyPr>
          <a:lstStyle/>
          <a:p>
            <a:pPr algn="ctr"/>
            <a:r>
              <a:rPr lang="en-US" sz="3800" dirty="0">
                <a:solidFill>
                  <a:schemeClr val="bg1"/>
                </a:solidFill>
                <a:latin typeface="Roboto-Bold"/>
              </a:rPr>
              <a:t>In the Bliss, you wrote down an exhaustive list of all the amazing outcomes they will experience when they get there.  The specific, tangible differences in their life. Now, we’re going to take it further by inserting your unique program into the equation. </a:t>
            </a:r>
          </a:p>
        </p:txBody>
      </p:sp>
    </p:spTree>
    <p:extLst>
      <p:ext uri="{BB962C8B-B14F-4D97-AF65-F5344CB8AC3E}">
        <p14:creationId xmlns:p14="http://schemas.microsoft.com/office/powerpoint/2010/main" val="2799839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648192"/>
            <a:ext cx="13004800" cy="1105408"/>
          </a:xfrm>
          <a:prstGeom prst="rect">
            <a:avLst/>
          </a:prstGeom>
        </p:spPr>
      </p:pic>
      <p:pic>
        <p:nvPicPr>
          <p:cNvPr id="4" name="Picture 3"/>
          <p:cNvPicPr>
            <a:picLocks noChangeAspect="1"/>
          </p:cNvPicPr>
          <p:nvPr/>
        </p:nvPicPr>
        <p:blipFill>
          <a:blip r:embed="rId3"/>
          <a:stretch>
            <a:fillRect/>
          </a:stretch>
        </p:blipFill>
        <p:spPr>
          <a:xfrm>
            <a:off x="0" y="0"/>
            <a:ext cx="13004800" cy="2682240"/>
          </a:xfrm>
          <a:prstGeom prst="rect">
            <a:avLst/>
          </a:prstGeom>
        </p:spPr>
      </p:pic>
      <p:sp>
        <p:nvSpPr>
          <p:cNvPr id="5" name="TextBox 4"/>
          <p:cNvSpPr txBox="1"/>
          <p:nvPr/>
        </p:nvSpPr>
        <p:spPr>
          <a:xfrm>
            <a:off x="0" y="0"/>
            <a:ext cx="13004800" cy="2682240"/>
          </a:xfrm>
          <a:prstGeom prst="rect">
            <a:avLst/>
          </a:prstGeom>
        </p:spPr>
        <p:txBody>
          <a:bodyPr wrap="none" lIns="254000" tIns="0" rIns="254000" bIns="0" anchor="t"/>
          <a:lstStyle/>
          <a:p>
            <a:pPr algn="ctr"/>
            <a:r>
              <a:rPr lang="en-US" sz="17600" b="1">
                <a:solidFill>
                  <a:srgbClr val="FFFFFF"/>
                </a:solidFill>
                <a:effectLst>
                  <a:outerShdw blurRad="30000" dist="30000" dir="2700000">
                    <a:srgbClr val="000000">
                      <a:alpha val="50000"/>
                    </a:srgbClr>
                  </a:outerShdw>
                </a:effectLst>
                <a:latin typeface="Roboto-Bold"/>
              </a:rPr>
              <a:t>PRE-FILTER</a:t>
            </a:r>
          </a:p>
        </p:txBody>
      </p:sp>
      <p:sp>
        <p:nvSpPr>
          <p:cNvPr id="6" name="TextBox 5"/>
          <p:cNvSpPr txBox="1"/>
          <p:nvPr/>
        </p:nvSpPr>
        <p:spPr>
          <a:xfrm>
            <a:off x="0" y="8957056"/>
            <a:ext cx="13004800" cy="487680"/>
          </a:xfrm>
          <a:prstGeom prst="rect">
            <a:avLst/>
          </a:prstGeom>
        </p:spPr>
        <p:txBody>
          <a:bodyPr wrap="none" lIns="254000" tIns="0" rIns="254000" bIns="0" anchor="t"/>
          <a:lstStyle/>
          <a:p>
            <a:pPr algn="ctr"/>
            <a:r>
              <a:rPr lang="en-US" sz="3200" b="0">
                <a:solidFill>
                  <a:srgbClr val="FFFFFF"/>
                </a:solidFill>
                <a:effectLst>
                  <a:outerShdw blurRad="30000" dist="30000" dir="2700000">
                    <a:srgbClr val="000000">
                      <a:alpha val="50000"/>
                    </a:srgbClr>
                  </a:outerShdw>
                </a:effectLst>
                <a:latin typeface="Roboto-Light"/>
              </a:rPr>
              <a:t>DECLARING WHAT MAKES YOU A 'MUST-HAVE'</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Marc Babin - https://unsplash.com/@westingrandcayman?utm_source=haikudeck&amp;utm_medium=referral&amp;utm_campaign=api-credit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648192"/>
            <a:ext cx="13004800" cy="1105408"/>
          </a:xfrm>
          <a:prstGeom prst="rect">
            <a:avLst/>
          </a:prstGeom>
        </p:spPr>
      </p:pic>
      <p:pic>
        <p:nvPicPr>
          <p:cNvPr id="4" name="Picture 3"/>
          <p:cNvPicPr>
            <a:picLocks noChangeAspect="1"/>
          </p:cNvPicPr>
          <p:nvPr/>
        </p:nvPicPr>
        <p:blipFill>
          <a:blip r:embed="rId3"/>
          <a:stretch>
            <a:fillRect/>
          </a:stretch>
        </p:blipFill>
        <p:spPr>
          <a:xfrm>
            <a:off x="0" y="0"/>
            <a:ext cx="13004800" cy="1767840"/>
          </a:xfrm>
          <a:prstGeom prst="rect">
            <a:avLst/>
          </a:prstGeom>
        </p:spPr>
      </p:pic>
      <p:sp>
        <p:nvSpPr>
          <p:cNvPr id="5" name="TextBox 4"/>
          <p:cNvSpPr txBox="1"/>
          <p:nvPr/>
        </p:nvSpPr>
        <p:spPr>
          <a:xfrm>
            <a:off x="0" y="0"/>
            <a:ext cx="13004800" cy="1767840"/>
          </a:xfrm>
          <a:prstGeom prst="rect">
            <a:avLst/>
          </a:prstGeom>
        </p:spPr>
        <p:txBody>
          <a:bodyPr wrap="none" lIns="254000" tIns="0" rIns="254000" bIns="0" anchor="t"/>
          <a:lstStyle/>
          <a:p>
            <a:pPr algn="ctr"/>
            <a:r>
              <a:rPr lang="en-US" sz="11600" b="1">
                <a:solidFill>
                  <a:srgbClr val="FFFFFF"/>
                </a:solidFill>
                <a:effectLst>
                  <a:outerShdw blurRad="30000" dist="30000" dir="2700000">
                    <a:srgbClr val="000000">
                      <a:alpha val="50000"/>
                    </a:srgbClr>
                  </a:outerShdw>
                </a:effectLst>
                <a:latin typeface="Roboto-Bold"/>
              </a:rPr>
              <a:t>BE CONGRUENT</a:t>
            </a:r>
          </a:p>
        </p:txBody>
      </p:sp>
      <p:sp>
        <p:nvSpPr>
          <p:cNvPr id="6" name="TextBox 5"/>
          <p:cNvSpPr txBox="1"/>
          <p:nvPr/>
        </p:nvSpPr>
        <p:spPr>
          <a:xfrm>
            <a:off x="0" y="8957056"/>
            <a:ext cx="13004800" cy="487680"/>
          </a:xfrm>
          <a:prstGeom prst="rect">
            <a:avLst/>
          </a:prstGeom>
        </p:spPr>
        <p:txBody>
          <a:bodyPr wrap="none" lIns="254000" tIns="0" rIns="254000" bIns="0" anchor="t"/>
          <a:lstStyle/>
          <a:p>
            <a:pPr algn="ctr"/>
            <a:r>
              <a:rPr lang="en-US" sz="3200" b="0">
                <a:solidFill>
                  <a:srgbClr val="FFFFFF"/>
                </a:solidFill>
                <a:effectLst>
                  <a:outerShdw blurRad="30000" dist="30000" dir="2700000">
                    <a:srgbClr val="000000">
                      <a:alpha val="50000"/>
                    </a:srgbClr>
                  </a:outerShdw>
                </a:effectLst>
                <a:latin typeface="Roboto-Light"/>
              </a:rPr>
              <a:t>DECLARING WHAT MAKES YOU A 'MUST-HAVE'</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Steve Halama - https://unsplash.com/@steve3p_0?utm_source=haikudeck&amp;utm_medium=referral&amp;utm_campaign=api-credit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648192"/>
            <a:ext cx="13004800" cy="1105408"/>
          </a:xfrm>
          <a:prstGeom prst="rect">
            <a:avLst/>
          </a:prstGeom>
        </p:spPr>
      </p:pic>
      <p:pic>
        <p:nvPicPr>
          <p:cNvPr id="4" name="Picture 3"/>
          <p:cNvPicPr>
            <a:picLocks noChangeAspect="1"/>
          </p:cNvPicPr>
          <p:nvPr/>
        </p:nvPicPr>
        <p:blipFill>
          <a:blip r:embed="rId3"/>
          <a:stretch>
            <a:fillRect/>
          </a:stretch>
        </p:blipFill>
        <p:spPr>
          <a:xfrm>
            <a:off x="0" y="0"/>
            <a:ext cx="13004800" cy="1767840"/>
          </a:xfrm>
          <a:prstGeom prst="rect">
            <a:avLst/>
          </a:prstGeom>
        </p:spPr>
      </p:pic>
      <p:sp>
        <p:nvSpPr>
          <p:cNvPr id="5" name="TextBox 4"/>
          <p:cNvSpPr txBox="1"/>
          <p:nvPr/>
        </p:nvSpPr>
        <p:spPr>
          <a:xfrm>
            <a:off x="0" y="0"/>
            <a:ext cx="13004800" cy="1767840"/>
          </a:xfrm>
          <a:prstGeom prst="rect">
            <a:avLst/>
          </a:prstGeom>
        </p:spPr>
        <p:txBody>
          <a:bodyPr wrap="none" lIns="254000" tIns="0" rIns="254000" bIns="0" anchor="t"/>
          <a:lstStyle/>
          <a:p>
            <a:pPr algn="ctr"/>
            <a:r>
              <a:rPr lang="en-US" sz="11600" b="1">
                <a:solidFill>
                  <a:srgbClr val="FFFFFF"/>
                </a:solidFill>
                <a:effectLst>
                  <a:outerShdw blurRad="30000" dist="30000" dir="2700000">
                    <a:srgbClr val="000000">
                      <a:alpha val="50000"/>
                    </a:srgbClr>
                  </a:outerShdw>
                </a:effectLst>
                <a:latin typeface="Roboto-Bold"/>
              </a:rPr>
              <a:t>BE CONGRUENT</a:t>
            </a:r>
          </a:p>
        </p:txBody>
      </p:sp>
      <p:sp>
        <p:nvSpPr>
          <p:cNvPr id="6" name="TextBox 5"/>
          <p:cNvSpPr txBox="1"/>
          <p:nvPr/>
        </p:nvSpPr>
        <p:spPr>
          <a:xfrm>
            <a:off x="0" y="8957056"/>
            <a:ext cx="13004800" cy="487680"/>
          </a:xfrm>
          <a:prstGeom prst="rect">
            <a:avLst/>
          </a:prstGeom>
        </p:spPr>
        <p:txBody>
          <a:bodyPr wrap="none" lIns="254000" tIns="0" rIns="254000" bIns="0" anchor="t"/>
          <a:lstStyle/>
          <a:p>
            <a:pPr algn="ctr"/>
            <a:r>
              <a:rPr lang="en-US" sz="3200" b="0">
                <a:solidFill>
                  <a:srgbClr val="FFFFFF"/>
                </a:solidFill>
                <a:effectLst>
                  <a:outerShdw blurRad="30000" dist="30000" dir="2700000">
                    <a:srgbClr val="000000">
                      <a:alpha val="50000"/>
                    </a:srgbClr>
                  </a:outerShdw>
                </a:effectLst>
                <a:latin typeface="Roboto-Light"/>
              </a:rPr>
              <a:t>DECLARING WHAT MAKES YOU A 'MUST-HAVE'</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Steve Halama - https://unsplash.com/@steve3p_0?utm_source=haikudeck&amp;utm_medium=referral&amp;utm_campaign=api-credit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DECLARING WHAT MAKES YOU A 'MUST-HAVE'</a:t>
            </a:r>
          </a:p>
        </p:txBody>
      </p:sp>
      <p:sp>
        <p:nvSpPr>
          <p:cNvPr id="6" name="TextBox 5">
            <a:extLst>
              <a:ext uri="{FF2B5EF4-FFF2-40B4-BE49-F238E27FC236}">
                <a16:creationId xmlns:a16="http://schemas.microsoft.com/office/drawing/2014/main" id="{D9BBCC6A-44CB-4400-A4AF-D37A20A7DBE6}"/>
              </a:ext>
            </a:extLst>
          </p:cNvPr>
          <p:cNvSpPr txBox="1"/>
          <p:nvPr/>
        </p:nvSpPr>
        <p:spPr>
          <a:xfrm>
            <a:off x="279400" y="2445365"/>
            <a:ext cx="12446000" cy="3016210"/>
          </a:xfrm>
          <a:prstGeom prst="rect">
            <a:avLst/>
          </a:prstGeom>
          <a:noFill/>
        </p:spPr>
        <p:txBody>
          <a:bodyPr wrap="square" rtlCol="0">
            <a:spAutoFit/>
          </a:bodyPr>
          <a:lstStyle/>
          <a:p>
            <a:pPr algn="ctr"/>
            <a:r>
              <a:rPr lang="en-US" sz="3800" dirty="0">
                <a:solidFill>
                  <a:schemeClr val="bg1"/>
                </a:solidFill>
                <a:latin typeface="Roboto-Bold"/>
              </a:rPr>
              <a:t>You’re going to list all the amazing benefits your clients will receive while experiencing this program. Name this list your “</a:t>
            </a:r>
            <a:r>
              <a:rPr lang="en-US" sz="3800" b="1" dirty="0">
                <a:solidFill>
                  <a:srgbClr val="FFFF00"/>
                </a:solidFill>
                <a:latin typeface="Roboto-Bold"/>
              </a:rPr>
              <a:t>Program Benefits List</a:t>
            </a:r>
            <a:r>
              <a:rPr lang="en-US" sz="3800" dirty="0">
                <a:solidFill>
                  <a:schemeClr val="bg1"/>
                </a:solidFill>
                <a:latin typeface="Roboto-Bold"/>
              </a:rPr>
              <a:t>”. It will serve as a very important tool going forward as you communicate your program’s unique value.</a:t>
            </a:r>
          </a:p>
        </p:txBody>
      </p:sp>
      <p:sp>
        <p:nvSpPr>
          <p:cNvPr id="7" name="TextBox 6">
            <a:extLst>
              <a:ext uri="{FF2B5EF4-FFF2-40B4-BE49-F238E27FC236}">
                <a16:creationId xmlns:a16="http://schemas.microsoft.com/office/drawing/2014/main" id="{9A5B83BB-1D78-410F-9D68-15AB18197CE7}"/>
              </a:ext>
            </a:extLst>
          </p:cNvPr>
          <p:cNvSpPr txBox="1"/>
          <p:nvPr/>
        </p:nvSpPr>
        <p:spPr>
          <a:xfrm>
            <a:off x="406400" y="6477000"/>
            <a:ext cx="12446000" cy="2431435"/>
          </a:xfrm>
          <a:prstGeom prst="rect">
            <a:avLst/>
          </a:prstGeom>
          <a:noFill/>
        </p:spPr>
        <p:txBody>
          <a:bodyPr wrap="square" rtlCol="0">
            <a:spAutoFit/>
          </a:bodyPr>
          <a:lstStyle/>
          <a:p>
            <a:pPr algn="ctr"/>
            <a:r>
              <a:rPr lang="en-US" sz="3800" dirty="0">
                <a:solidFill>
                  <a:schemeClr val="bg1"/>
                </a:solidFill>
                <a:latin typeface="Roboto-Bold"/>
              </a:rPr>
              <a:t>PAUSE this lesson for </a:t>
            </a:r>
            <a:r>
              <a:rPr lang="en-US" sz="3800" b="1" dirty="0">
                <a:solidFill>
                  <a:srgbClr val="FFFF00"/>
                </a:solidFill>
                <a:latin typeface="Roboto-Bold"/>
              </a:rPr>
              <a:t>7 minutes </a:t>
            </a:r>
            <a:r>
              <a:rPr lang="en-US" sz="3800" dirty="0">
                <a:solidFill>
                  <a:schemeClr val="bg1"/>
                </a:solidFill>
                <a:latin typeface="Roboto-Bold"/>
              </a:rPr>
              <a:t>and write an exhaustive list of all your program benefits. Just keep writing for 7 minutes straight until you can’t think of another thing. </a:t>
            </a:r>
          </a:p>
        </p:txBody>
      </p:sp>
    </p:spTree>
    <p:extLst>
      <p:ext uri="{BB962C8B-B14F-4D97-AF65-F5344CB8AC3E}">
        <p14:creationId xmlns:p14="http://schemas.microsoft.com/office/powerpoint/2010/main" val="316663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DECLARING WHAT MAKES YOU A 'MUST-HAVE'</a:t>
            </a:r>
          </a:p>
        </p:txBody>
      </p:sp>
      <p:sp>
        <p:nvSpPr>
          <p:cNvPr id="6" name="TextBox 5">
            <a:extLst>
              <a:ext uri="{FF2B5EF4-FFF2-40B4-BE49-F238E27FC236}">
                <a16:creationId xmlns:a16="http://schemas.microsoft.com/office/drawing/2014/main" id="{D9BBCC6A-44CB-4400-A4AF-D37A20A7DBE6}"/>
              </a:ext>
            </a:extLst>
          </p:cNvPr>
          <p:cNvSpPr txBox="1"/>
          <p:nvPr/>
        </p:nvSpPr>
        <p:spPr>
          <a:xfrm>
            <a:off x="279400" y="2445365"/>
            <a:ext cx="12446000" cy="3016210"/>
          </a:xfrm>
          <a:prstGeom prst="rect">
            <a:avLst/>
          </a:prstGeom>
          <a:noFill/>
        </p:spPr>
        <p:txBody>
          <a:bodyPr wrap="square" rtlCol="0">
            <a:spAutoFit/>
          </a:bodyPr>
          <a:lstStyle/>
          <a:p>
            <a:pPr algn="ctr"/>
            <a:r>
              <a:rPr lang="en-US" sz="3800" dirty="0">
                <a:solidFill>
                  <a:schemeClr val="bg1"/>
                </a:solidFill>
                <a:latin typeface="Roboto-Bold"/>
              </a:rPr>
              <a:t>Remember the Torture from week one? You painted a pretty grim picture of how terrible their life is right now.  They know this. They live it every day. Calling it out will absolutely get their attention. What will pull them in further, is telling them why they won’t do it. </a:t>
            </a:r>
          </a:p>
        </p:txBody>
      </p:sp>
      <p:sp>
        <p:nvSpPr>
          <p:cNvPr id="7" name="TextBox 6">
            <a:extLst>
              <a:ext uri="{FF2B5EF4-FFF2-40B4-BE49-F238E27FC236}">
                <a16:creationId xmlns:a16="http://schemas.microsoft.com/office/drawing/2014/main" id="{9A5B83BB-1D78-410F-9D68-15AB18197CE7}"/>
              </a:ext>
            </a:extLst>
          </p:cNvPr>
          <p:cNvSpPr txBox="1"/>
          <p:nvPr/>
        </p:nvSpPr>
        <p:spPr>
          <a:xfrm>
            <a:off x="406400" y="6477000"/>
            <a:ext cx="12446000" cy="1846659"/>
          </a:xfrm>
          <a:prstGeom prst="rect">
            <a:avLst/>
          </a:prstGeom>
          <a:noFill/>
        </p:spPr>
        <p:txBody>
          <a:bodyPr wrap="square" rtlCol="0">
            <a:spAutoFit/>
          </a:bodyPr>
          <a:lstStyle/>
          <a:p>
            <a:pPr algn="ctr"/>
            <a:r>
              <a:rPr lang="en-US" sz="3800" dirty="0">
                <a:solidFill>
                  <a:schemeClr val="bg1"/>
                </a:solidFill>
                <a:latin typeface="Roboto-Bold"/>
              </a:rPr>
              <a:t>Excuses are defense mechanisms that make us feel safe and rational, when we are unwilling to fix something in our lives that’s broken. </a:t>
            </a:r>
          </a:p>
        </p:txBody>
      </p:sp>
    </p:spTree>
    <p:extLst>
      <p:ext uri="{BB962C8B-B14F-4D97-AF65-F5344CB8AC3E}">
        <p14:creationId xmlns:p14="http://schemas.microsoft.com/office/powerpoint/2010/main" val="109981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DECLARING WHAT MAKES YOU A 'MUST-HAVE'</a:t>
            </a:r>
          </a:p>
        </p:txBody>
      </p:sp>
      <p:sp>
        <p:nvSpPr>
          <p:cNvPr id="6" name="TextBox 5">
            <a:extLst>
              <a:ext uri="{FF2B5EF4-FFF2-40B4-BE49-F238E27FC236}">
                <a16:creationId xmlns:a16="http://schemas.microsoft.com/office/drawing/2014/main" id="{D9BBCC6A-44CB-4400-A4AF-D37A20A7DBE6}"/>
              </a:ext>
            </a:extLst>
          </p:cNvPr>
          <p:cNvSpPr txBox="1"/>
          <p:nvPr/>
        </p:nvSpPr>
        <p:spPr>
          <a:xfrm>
            <a:off x="279400" y="2445365"/>
            <a:ext cx="12446000" cy="3600986"/>
          </a:xfrm>
          <a:prstGeom prst="rect">
            <a:avLst/>
          </a:prstGeom>
          <a:noFill/>
        </p:spPr>
        <p:txBody>
          <a:bodyPr wrap="square" rtlCol="0">
            <a:spAutoFit/>
          </a:bodyPr>
          <a:lstStyle/>
          <a:p>
            <a:pPr algn="ctr"/>
            <a:r>
              <a:rPr lang="en-US" sz="3800" dirty="0">
                <a:solidFill>
                  <a:schemeClr val="bg1"/>
                </a:solidFill>
                <a:latin typeface="Roboto-Bold"/>
              </a:rPr>
              <a:t>Right now, you’re going to make a list of all the things your dream client </a:t>
            </a:r>
            <a:r>
              <a:rPr lang="en-US" sz="3800" b="1" dirty="0">
                <a:solidFill>
                  <a:srgbClr val="FFFF00"/>
                </a:solidFill>
                <a:latin typeface="Roboto-Bold"/>
              </a:rPr>
              <a:t>DREADS</a:t>
            </a:r>
            <a:r>
              <a:rPr lang="en-US" sz="3800" dirty="0">
                <a:solidFill>
                  <a:schemeClr val="bg1"/>
                </a:solidFill>
                <a:latin typeface="Roboto-Bold"/>
              </a:rPr>
              <a:t> doing or is </a:t>
            </a:r>
            <a:r>
              <a:rPr lang="en-US" sz="3800" b="1" dirty="0">
                <a:solidFill>
                  <a:srgbClr val="FFFF00"/>
                </a:solidFill>
                <a:latin typeface="Roboto-Bold"/>
              </a:rPr>
              <a:t>INSECURE</a:t>
            </a:r>
            <a:r>
              <a:rPr lang="en-US" sz="3800" dirty="0">
                <a:solidFill>
                  <a:schemeClr val="bg1"/>
                </a:solidFill>
                <a:latin typeface="Roboto-Bold"/>
              </a:rPr>
              <a:t> about doing, that they believe they’ll NEED to do, to solve their problem.  These are the things that are stopping them from getting help. The reasons why they think they can’t achieve their dream. </a:t>
            </a:r>
          </a:p>
        </p:txBody>
      </p:sp>
      <p:sp>
        <p:nvSpPr>
          <p:cNvPr id="7" name="TextBox 6">
            <a:extLst>
              <a:ext uri="{FF2B5EF4-FFF2-40B4-BE49-F238E27FC236}">
                <a16:creationId xmlns:a16="http://schemas.microsoft.com/office/drawing/2014/main" id="{9A5B83BB-1D78-410F-9D68-15AB18197CE7}"/>
              </a:ext>
            </a:extLst>
          </p:cNvPr>
          <p:cNvSpPr txBox="1"/>
          <p:nvPr/>
        </p:nvSpPr>
        <p:spPr>
          <a:xfrm>
            <a:off x="304800" y="6618581"/>
            <a:ext cx="12446000" cy="861774"/>
          </a:xfrm>
          <a:prstGeom prst="rect">
            <a:avLst/>
          </a:prstGeom>
          <a:noFill/>
        </p:spPr>
        <p:txBody>
          <a:bodyPr wrap="square" rtlCol="0">
            <a:spAutoFit/>
          </a:bodyPr>
          <a:lstStyle/>
          <a:p>
            <a:pPr algn="ctr"/>
            <a:r>
              <a:rPr lang="en-US" sz="5000" dirty="0">
                <a:solidFill>
                  <a:schemeClr val="bg1"/>
                </a:solidFill>
                <a:latin typeface="Roboto-Bold"/>
              </a:rPr>
              <a:t>Name this your, “</a:t>
            </a:r>
            <a:r>
              <a:rPr lang="en-US" sz="5000" b="1" dirty="0">
                <a:solidFill>
                  <a:srgbClr val="FFFF00"/>
                </a:solidFill>
                <a:latin typeface="Roboto-Bold"/>
              </a:rPr>
              <a:t>Excuse-Solution Table</a:t>
            </a:r>
            <a:r>
              <a:rPr lang="en-US" sz="5000" dirty="0">
                <a:solidFill>
                  <a:schemeClr val="bg1"/>
                </a:solidFill>
                <a:latin typeface="Roboto-Bold"/>
              </a:rPr>
              <a:t>”</a:t>
            </a:r>
          </a:p>
        </p:txBody>
      </p:sp>
    </p:spTree>
    <p:extLst>
      <p:ext uri="{BB962C8B-B14F-4D97-AF65-F5344CB8AC3E}">
        <p14:creationId xmlns:p14="http://schemas.microsoft.com/office/powerpoint/2010/main" val="322945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6927"/>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DECLARING WHAT MAKES YOU A 'MUST-HAVE'</a:t>
            </a:r>
          </a:p>
        </p:txBody>
      </p:sp>
      <p:sp>
        <p:nvSpPr>
          <p:cNvPr id="6" name="TextBox 5">
            <a:extLst>
              <a:ext uri="{FF2B5EF4-FFF2-40B4-BE49-F238E27FC236}">
                <a16:creationId xmlns:a16="http://schemas.microsoft.com/office/drawing/2014/main" id="{D9BBCC6A-44CB-4400-A4AF-D37A20A7DBE6}"/>
              </a:ext>
            </a:extLst>
          </p:cNvPr>
          <p:cNvSpPr txBox="1"/>
          <p:nvPr/>
        </p:nvSpPr>
        <p:spPr>
          <a:xfrm>
            <a:off x="279400" y="2445365"/>
            <a:ext cx="12446000" cy="3600986"/>
          </a:xfrm>
          <a:prstGeom prst="rect">
            <a:avLst/>
          </a:prstGeom>
          <a:noFill/>
        </p:spPr>
        <p:txBody>
          <a:bodyPr wrap="square" rtlCol="0">
            <a:spAutoFit/>
          </a:bodyPr>
          <a:lstStyle/>
          <a:p>
            <a:pPr algn="ctr"/>
            <a:r>
              <a:rPr lang="en-US" sz="3800" dirty="0">
                <a:solidFill>
                  <a:schemeClr val="bg1"/>
                </a:solidFill>
                <a:latin typeface="Roboto-Bold"/>
              </a:rPr>
              <a:t>Pause this video for </a:t>
            </a:r>
            <a:r>
              <a:rPr lang="en-US" sz="3800" b="1" dirty="0">
                <a:solidFill>
                  <a:srgbClr val="FFFF00"/>
                </a:solidFill>
                <a:latin typeface="Roboto-Bold"/>
              </a:rPr>
              <a:t>7 minutes</a:t>
            </a:r>
            <a:r>
              <a:rPr lang="en-US" sz="3800" dirty="0">
                <a:solidFill>
                  <a:schemeClr val="bg1"/>
                </a:solidFill>
                <a:latin typeface="Roboto-Bold"/>
              </a:rPr>
              <a:t>, and write an exhaustive list of those </a:t>
            </a:r>
            <a:r>
              <a:rPr lang="en-US" sz="3800" b="1" dirty="0">
                <a:solidFill>
                  <a:srgbClr val="FFFF00"/>
                </a:solidFill>
                <a:latin typeface="Roboto-Bold"/>
              </a:rPr>
              <a:t>fears</a:t>
            </a:r>
            <a:r>
              <a:rPr lang="en-US" sz="3800" dirty="0">
                <a:solidFill>
                  <a:schemeClr val="bg1"/>
                </a:solidFill>
                <a:latin typeface="Roboto-Bold"/>
              </a:rPr>
              <a:t> and </a:t>
            </a:r>
            <a:r>
              <a:rPr lang="en-US" sz="3800" b="1" dirty="0">
                <a:solidFill>
                  <a:srgbClr val="FFFF00"/>
                </a:solidFill>
                <a:latin typeface="Roboto-Bold"/>
              </a:rPr>
              <a:t>insecurities</a:t>
            </a:r>
            <a:r>
              <a:rPr lang="en-US" sz="3800" dirty="0">
                <a:solidFill>
                  <a:schemeClr val="bg1"/>
                </a:solidFill>
                <a:latin typeface="Roboto-Bold"/>
              </a:rPr>
              <a:t>. Keep writing until you have exhausted every single insecurity and limiting belief that your dream client may be feeling or thinking. Just keep going until you can’t think of another single thing.  Total brain dump. </a:t>
            </a:r>
          </a:p>
        </p:txBody>
      </p:sp>
      <p:sp>
        <p:nvSpPr>
          <p:cNvPr id="7" name="TextBox 6">
            <a:extLst>
              <a:ext uri="{FF2B5EF4-FFF2-40B4-BE49-F238E27FC236}">
                <a16:creationId xmlns:a16="http://schemas.microsoft.com/office/drawing/2014/main" id="{9A5B83BB-1D78-410F-9D68-15AB18197CE7}"/>
              </a:ext>
            </a:extLst>
          </p:cNvPr>
          <p:cNvSpPr txBox="1"/>
          <p:nvPr/>
        </p:nvSpPr>
        <p:spPr>
          <a:xfrm>
            <a:off x="279400" y="6632436"/>
            <a:ext cx="12446000" cy="3016210"/>
          </a:xfrm>
          <a:prstGeom prst="rect">
            <a:avLst/>
          </a:prstGeom>
          <a:noFill/>
        </p:spPr>
        <p:txBody>
          <a:bodyPr wrap="square" rtlCol="0">
            <a:spAutoFit/>
          </a:bodyPr>
          <a:lstStyle/>
          <a:p>
            <a:pPr algn="ctr"/>
            <a:r>
              <a:rPr lang="en-US" sz="3800" dirty="0">
                <a:solidFill>
                  <a:schemeClr val="bg1"/>
                </a:solidFill>
                <a:latin typeface="Roboto-Bold"/>
              </a:rPr>
              <a:t>Then, point-for-point, list how your program solves each one of them. Make two columns In the first column, list each </a:t>
            </a:r>
            <a:r>
              <a:rPr lang="en-US" sz="3800" b="1" dirty="0">
                <a:solidFill>
                  <a:srgbClr val="FFFF00"/>
                </a:solidFill>
                <a:latin typeface="Roboto-Bold"/>
              </a:rPr>
              <a:t>fear and insecurity</a:t>
            </a:r>
            <a:r>
              <a:rPr lang="en-US" sz="3800" dirty="0">
                <a:solidFill>
                  <a:schemeClr val="bg1"/>
                </a:solidFill>
                <a:latin typeface="Roboto-Bold"/>
              </a:rPr>
              <a:t>, line by line. In the second column, list its </a:t>
            </a:r>
            <a:r>
              <a:rPr lang="en-US" sz="3800" b="1" dirty="0">
                <a:solidFill>
                  <a:srgbClr val="FFFF00"/>
                </a:solidFill>
                <a:latin typeface="Roboto-Bold"/>
              </a:rPr>
              <a:t>corresponding solution</a:t>
            </a:r>
            <a:r>
              <a:rPr lang="en-US" sz="3800" dirty="0">
                <a:solidFill>
                  <a:schemeClr val="bg1"/>
                </a:solidFill>
                <a:latin typeface="Roboto-Bold"/>
              </a:rPr>
              <a:t> via your program. </a:t>
            </a:r>
          </a:p>
        </p:txBody>
      </p:sp>
    </p:spTree>
    <p:extLst>
      <p:ext uri="{BB962C8B-B14F-4D97-AF65-F5344CB8AC3E}">
        <p14:creationId xmlns:p14="http://schemas.microsoft.com/office/powerpoint/2010/main" val="189568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DECLARING WHAT MAKES YOU A 'MUST-HAVE'</a:t>
            </a:r>
          </a:p>
        </p:txBody>
      </p:sp>
      <p:sp>
        <p:nvSpPr>
          <p:cNvPr id="6" name="TextBox 5">
            <a:extLst>
              <a:ext uri="{FF2B5EF4-FFF2-40B4-BE49-F238E27FC236}">
                <a16:creationId xmlns:a16="http://schemas.microsoft.com/office/drawing/2014/main" id="{D9BBCC6A-44CB-4400-A4AF-D37A20A7DBE6}"/>
              </a:ext>
            </a:extLst>
          </p:cNvPr>
          <p:cNvSpPr txBox="1"/>
          <p:nvPr/>
        </p:nvSpPr>
        <p:spPr>
          <a:xfrm>
            <a:off x="177800" y="3505200"/>
            <a:ext cx="12446000" cy="3170099"/>
          </a:xfrm>
          <a:prstGeom prst="rect">
            <a:avLst/>
          </a:prstGeom>
          <a:noFill/>
        </p:spPr>
        <p:txBody>
          <a:bodyPr wrap="square" rtlCol="0">
            <a:spAutoFit/>
          </a:bodyPr>
          <a:lstStyle/>
          <a:p>
            <a:pPr algn="ctr"/>
            <a:r>
              <a:rPr lang="en-US" sz="5000" dirty="0">
                <a:solidFill>
                  <a:schemeClr val="bg1"/>
                </a:solidFill>
                <a:latin typeface="Roboto-Bold"/>
              </a:rPr>
              <a:t> This will be a </a:t>
            </a:r>
            <a:r>
              <a:rPr lang="en-US" sz="5000" b="1" dirty="0">
                <a:solidFill>
                  <a:srgbClr val="FFFF00"/>
                </a:solidFill>
                <a:latin typeface="Roboto-Bold"/>
              </a:rPr>
              <a:t>LIVING</a:t>
            </a:r>
            <a:r>
              <a:rPr lang="en-US" sz="5000" dirty="0">
                <a:solidFill>
                  <a:schemeClr val="bg1"/>
                </a:solidFill>
                <a:latin typeface="Roboto-Bold"/>
              </a:rPr>
              <a:t> document for you that you will revisit and revise often. OK, set your timer for 7 minutes, pause this video and… GO.</a:t>
            </a:r>
          </a:p>
        </p:txBody>
      </p:sp>
    </p:spTree>
    <p:extLst>
      <p:ext uri="{BB962C8B-B14F-4D97-AF65-F5344CB8AC3E}">
        <p14:creationId xmlns:p14="http://schemas.microsoft.com/office/powerpoint/2010/main" val="6022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2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113607"/>
            <a:ext cx="13004800" cy="1158240"/>
          </a:xfrm>
          <a:prstGeom prst="rect">
            <a:avLst/>
          </a:prstGeom>
        </p:spPr>
        <p:txBody>
          <a:bodyPr wrap="none" lIns="254000" tIns="0" rIns="254000" bIns="0" anchor="t"/>
          <a:lstStyle/>
          <a:p>
            <a:pPr algn="ctr"/>
            <a:r>
              <a:rPr lang="en-US" sz="7600" b="1" dirty="0">
                <a:solidFill>
                  <a:srgbClr val="FFFFFF"/>
                </a:solidFill>
                <a:effectLst>
                  <a:outerShdw blurRad="30000" dist="30000" dir="2700000">
                    <a:srgbClr val="000000">
                      <a:alpha val="50000"/>
                    </a:srgbClr>
                  </a:outerShdw>
                </a:effectLst>
                <a:latin typeface="Roboto-Bold"/>
              </a:rPr>
              <a:t>IGNITING THE SPARK!</a:t>
            </a:r>
          </a:p>
        </p:txBody>
      </p:sp>
      <p:sp>
        <p:nvSpPr>
          <p:cNvPr id="5" name="TextBox 4"/>
          <p:cNvSpPr txBox="1"/>
          <p:nvPr/>
        </p:nvSpPr>
        <p:spPr>
          <a:xfrm>
            <a:off x="0" y="1371600"/>
            <a:ext cx="13004800" cy="487680"/>
          </a:xfrm>
          <a:prstGeom prst="rect">
            <a:avLst/>
          </a:prstGeom>
        </p:spPr>
        <p:txBody>
          <a:bodyPr wrap="none" lIns="254000" tIns="0" rIns="254000" bIns="0" anchor="t"/>
          <a:lstStyle/>
          <a:p>
            <a:pPr algn="ctr"/>
            <a:r>
              <a:rPr lang="en-US" sz="4000" b="1" dirty="0">
                <a:solidFill>
                  <a:srgbClr val="FFFF00"/>
                </a:solidFill>
                <a:effectLst>
                  <a:outerShdw blurRad="30000" dist="30000" dir="2700000">
                    <a:srgbClr val="000000">
                      <a:alpha val="50000"/>
                    </a:srgbClr>
                  </a:outerShdw>
                </a:effectLst>
                <a:latin typeface="Roboto-Light"/>
              </a:rPr>
              <a:t>DECLARING WHAT MAKES YOU A 'MUST-HAVE'</a:t>
            </a:r>
          </a:p>
        </p:txBody>
      </p:sp>
      <p:sp>
        <p:nvSpPr>
          <p:cNvPr id="6" name="TextBox 5">
            <a:extLst>
              <a:ext uri="{FF2B5EF4-FFF2-40B4-BE49-F238E27FC236}">
                <a16:creationId xmlns:a16="http://schemas.microsoft.com/office/drawing/2014/main" id="{D9BBCC6A-44CB-4400-A4AF-D37A20A7DBE6}"/>
              </a:ext>
            </a:extLst>
          </p:cNvPr>
          <p:cNvSpPr txBox="1"/>
          <p:nvPr/>
        </p:nvSpPr>
        <p:spPr>
          <a:xfrm>
            <a:off x="177800" y="3505200"/>
            <a:ext cx="12446000" cy="3600986"/>
          </a:xfrm>
          <a:prstGeom prst="rect">
            <a:avLst/>
          </a:prstGeom>
          <a:noFill/>
        </p:spPr>
        <p:txBody>
          <a:bodyPr wrap="square" rtlCol="0">
            <a:spAutoFit/>
          </a:bodyPr>
          <a:lstStyle/>
          <a:p>
            <a:pPr algn="ctr"/>
            <a:r>
              <a:rPr lang="en-US" sz="3800" dirty="0">
                <a:solidFill>
                  <a:schemeClr val="bg1"/>
                </a:solidFill>
                <a:latin typeface="Roboto-Bold"/>
              </a:rPr>
              <a:t> List all </a:t>
            </a:r>
            <a:r>
              <a:rPr lang="en-US" sz="3800" b="1" dirty="0">
                <a:solidFill>
                  <a:srgbClr val="FFFF00"/>
                </a:solidFill>
                <a:latin typeface="Roboto-Bold"/>
              </a:rPr>
              <a:t>FALSE BELIEFS</a:t>
            </a:r>
            <a:r>
              <a:rPr lang="en-US" sz="3800" dirty="0">
                <a:solidFill>
                  <a:srgbClr val="FFFF00"/>
                </a:solidFill>
                <a:latin typeface="Roboto-Bold"/>
              </a:rPr>
              <a:t> </a:t>
            </a:r>
            <a:r>
              <a:rPr lang="en-US" sz="3800" dirty="0">
                <a:solidFill>
                  <a:schemeClr val="bg1"/>
                </a:solidFill>
                <a:latin typeface="Roboto-Bold"/>
              </a:rPr>
              <a:t>that are being perpetuated by other experts or people they may be following for advice. The myths you believe are KILLING their chances of success or forcing them down a path of delayed relief.   These are likely the very beliefs fueling your dream client’s fears and insecurities.</a:t>
            </a:r>
          </a:p>
        </p:txBody>
      </p:sp>
    </p:spTree>
    <p:extLst>
      <p:ext uri="{BB962C8B-B14F-4D97-AF65-F5344CB8AC3E}">
        <p14:creationId xmlns:p14="http://schemas.microsoft.com/office/powerpoint/2010/main" val="3198285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1321</Words>
  <Application>Microsoft Office PowerPoint</Application>
  <PresentationFormat>Custom</PresentationFormat>
  <Paragraphs>105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Roboto-Bold</vt:lpstr>
      <vt:lpstr>Roboto-Light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Celeste Stacey</cp:lastModifiedBy>
  <cp:revision>86</cp:revision>
  <dcterms:created xsi:type="dcterms:W3CDTF">2006-08-16T00:00:00Z</dcterms:created>
  <dcterms:modified xsi:type="dcterms:W3CDTF">2018-09-24T16:58:21Z</dcterms:modified>
</cp:coreProperties>
</file>